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</p:sldMasterIdLst>
  <p:notesMasterIdLst>
    <p:notesMasterId r:id="rId49"/>
  </p:notesMasterIdLst>
  <p:sldIdLst>
    <p:sldId id="599" r:id="rId3"/>
    <p:sldId id="563" r:id="rId4"/>
    <p:sldId id="589" r:id="rId5"/>
    <p:sldId id="548" r:id="rId6"/>
    <p:sldId id="550" r:id="rId7"/>
    <p:sldId id="566" r:id="rId8"/>
    <p:sldId id="551" r:id="rId9"/>
    <p:sldId id="590" r:id="rId10"/>
    <p:sldId id="552" r:id="rId11"/>
    <p:sldId id="553" r:id="rId12"/>
    <p:sldId id="554" r:id="rId13"/>
    <p:sldId id="555" r:id="rId14"/>
    <p:sldId id="564" r:id="rId15"/>
    <p:sldId id="556" r:id="rId16"/>
    <p:sldId id="625" r:id="rId17"/>
    <p:sldId id="557" r:id="rId18"/>
    <p:sldId id="591" r:id="rId19"/>
    <p:sldId id="592" r:id="rId20"/>
    <p:sldId id="594" r:id="rId21"/>
    <p:sldId id="595" r:id="rId22"/>
    <p:sldId id="598" r:id="rId23"/>
    <p:sldId id="596" r:id="rId24"/>
    <p:sldId id="597" r:id="rId25"/>
    <p:sldId id="558" r:id="rId26"/>
    <p:sldId id="560" r:id="rId27"/>
    <p:sldId id="561" r:id="rId28"/>
    <p:sldId id="559" r:id="rId29"/>
    <p:sldId id="567" r:id="rId30"/>
    <p:sldId id="579" r:id="rId31"/>
    <p:sldId id="607" r:id="rId32"/>
    <p:sldId id="624" r:id="rId33"/>
    <p:sldId id="608" r:id="rId34"/>
    <p:sldId id="609" r:id="rId35"/>
    <p:sldId id="610" r:id="rId36"/>
    <p:sldId id="611" r:id="rId37"/>
    <p:sldId id="612" r:id="rId38"/>
    <p:sldId id="613" r:id="rId39"/>
    <p:sldId id="614" r:id="rId40"/>
    <p:sldId id="615" r:id="rId41"/>
    <p:sldId id="616" r:id="rId42"/>
    <p:sldId id="617" r:id="rId43"/>
    <p:sldId id="618" r:id="rId44"/>
    <p:sldId id="619" r:id="rId45"/>
    <p:sldId id="620" r:id="rId46"/>
    <p:sldId id="621" r:id="rId47"/>
    <p:sldId id="622" r:id="rId48"/>
  </p:sldIdLst>
  <p:sldSz cx="9144000" cy="6858000" type="screen4x3"/>
  <p:notesSz cx="6858000" cy="9144000"/>
  <p:custDataLst>
    <p:tags r:id="rId50"/>
  </p:custData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2">
          <p15:clr>
            <a:srgbClr val="A4A3A4"/>
          </p15:clr>
        </p15:guide>
        <p15:guide id="2" orient="horz" pos="134">
          <p15:clr>
            <a:srgbClr val="A4A3A4"/>
          </p15:clr>
        </p15:guide>
        <p15:guide id="3" orient="horz" pos="710">
          <p15:clr>
            <a:srgbClr val="A4A3A4"/>
          </p15:clr>
        </p15:guide>
        <p15:guide id="4" orient="horz" pos="855">
          <p15:clr>
            <a:srgbClr val="A4A3A4"/>
          </p15:clr>
        </p15:guide>
        <p15:guide id="5" pos="2880">
          <p15:clr>
            <a:srgbClr val="A4A3A4"/>
          </p15:clr>
        </p15:guide>
        <p15:guide id="6" pos="5649">
          <p15:clr>
            <a:srgbClr val="A4A3A4"/>
          </p15:clr>
        </p15:guide>
        <p15:guide id="7" pos="1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5325B"/>
    <a:srgbClr val="175079"/>
    <a:srgbClr val="A4B543"/>
    <a:srgbClr val="C5D64C"/>
    <a:srgbClr val="DB4126"/>
    <a:srgbClr val="000000"/>
    <a:srgbClr val="3B3B3B"/>
    <a:srgbClr val="062474"/>
    <a:srgbClr val="D4E6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4286" autoAdjust="0"/>
  </p:normalViewPr>
  <p:slideViewPr>
    <p:cSldViewPr snapToGrid="0">
      <p:cViewPr varScale="1">
        <p:scale>
          <a:sx n="134" d="100"/>
          <a:sy n="134" d="100"/>
        </p:scale>
        <p:origin x="492" y="114"/>
      </p:cViewPr>
      <p:guideLst>
        <p:guide orient="horz" pos="2282"/>
        <p:guide orient="horz" pos="134"/>
        <p:guide orient="horz" pos="710"/>
        <p:guide orient="horz" pos="855"/>
        <p:guide pos="2880"/>
        <p:guide pos="5649"/>
        <p:guide pos="11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1" d="100"/>
        <a:sy n="81" d="100"/>
      </p:scale>
      <p:origin x="0" y="0"/>
    </p:cViewPr>
  </p:sorterViewPr>
  <p:notesViewPr>
    <p:cSldViewPr snapToGrid="0">
      <p:cViewPr varScale="1">
        <p:scale>
          <a:sx n="78" d="100"/>
          <a:sy n="78" d="100"/>
        </p:scale>
        <p:origin x="-121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tags" Target="tags/tag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8F8230-0520-4083-807F-7B220B43BFBD}" type="datetimeFigureOut">
              <a:rPr lang="ko-KR" altLang="en-US" smtClean="0"/>
              <a:pPr/>
              <a:t>2021-01-01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030CEF-DD1E-42F7-A72F-FEF9E199F7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808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2914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7356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88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12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1559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7110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613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5918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905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5617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31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1427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32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그룹 51"/>
          <p:cNvGrpSpPr/>
          <p:nvPr userDrawn="1"/>
        </p:nvGrpSpPr>
        <p:grpSpPr>
          <a:xfrm>
            <a:off x="0" y="4722721"/>
            <a:ext cx="9144000" cy="2135279"/>
            <a:chOff x="0" y="3781425"/>
            <a:chExt cx="9144000" cy="2135279"/>
          </a:xfrm>
        </p:grpSpPr>
        <p:sp>
          <p:nvSpPr>
            <p:cNvPr id="53" name="직사각형 52"/>
            <p:cNvSpPr/>
            <p:nvPr/>
          </p:nvSpPr>
          <p:spPr>
            <a:xfrm>
              <a:off x="0" y="3983129"/>
              <a:ext cx="9144000" cy="19335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이등변 삼각형 53"/>
            <p:cNvSpPr/>
            <p:nvPr/>
          </p:nvSpPr>
          <p:spPr>
            <a:xfrm>
              <a:off x="8467725" y="3781425"/>
              <a:ext cx="276225" cy="2381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그림 33" descr="1.png"/>
          <p:cNvPicPr>
            <a:picLocks noChangeAspect="1"/>
          </p:cNvPicPr>
          <p:nvPr userDrawn="1"/>
        </p:nvPicPr>
        <p:blipFill>
          <a:blip r:embed="rId2" cstate="print"/>
          <a:srcRect r="24899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그룹 22"/>
          <p:cNvGrpSpPr/>
          <p:nvPr userDrawn="1"/>
        </p:nvGrpSpPr>
        <p:grpSpPr>
          <a:xfrm>
            <a:off x="0" y="4316507"/>
            <a:ext cx="9140220" cy="2541494"/>
            <a:chOff x="0" y="3189175"/>
            <a:chExt cx="9140220" cy="1954325"/>
          </a:xfrm>
        </p:grpSpPr>
        <p:grpSp>
          <p:nvGrpSpPr>
            <p:cNvPr id="24" name="그룹 25"/>
            <p:cNvGrpSpPr/>
            <p:nvPr/>
          </p:nvGrpSpPr>
          <p:grpSpPr>
            <a:xfrm>
              <a:off x="0" y="3368675"/>
              <a:ext cx="9140220" cy="1774825"/>
              <a:chOff x="-1" y="3368675"/>
              <a:chExt cx="9140220" cy="1774825"/>
            </a:xfrm>
          </p:grpSpPr>
          <p:sp>
            <p:nvSpPr>
              <p:cNvPr id="26" name="Rectangle 6"/>
              <p:cNvSpPr>
                <a:spLocks noChangeArrowheads="1"/>
              </p:cNvSpPr>
              <p:nvPr/>
            </p:nvSpPr>
            <p:spPr bwMode="auto">
              <a:xfrm>
                <a:off x="6101819" y="3368675"/>
                <a:ext cx="3038400" cy="1774825"/>
              </a:xfrm>
              <a:prstGeom prst="rect">
                <a:avLst/>
              </a:prstGeom>
              <a:solidFill>
                <a:srgbClr val="39689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5"/>
              <p:cNvSpPr>
                <a:spLocks/>
              </p:cNvSpPr>
              <p:nvPr/>
            </p:nvSpPr>
            <p:spPr bwMode="auto">
              <a:xfrm>
                <a:off x="3046109" y="3368675"/>
                <a:ext cx="3204000" cy="1774825"/>
              </a:xfrm>
              <a:custGeom>
                <a:avLst/>
                <a:gdLst/>
                <a:ahLst/>
                <a:cxnLst>
                  <a:cxn ang="0">
                    <a:pos x="4165" y="1117"/>
                  </a:cxn>
                  <a:cxn ang="0">
                    <a:pos x="3968" y="973"/>
                  </a:cxn>
                  <a:cxn ang="0">
                    <a:pos x="3968" y="0"/>
                  </a:cxn>
                  <a:cxn ang="0">
                    <a:pos x="0" y="0"/>
                  </a:cxn>
                  <a:cxn ang="0">
                    <a:pos x="0" y="2235"/>
                  </a:cxn>
                  <a:cxn ang="0">
                    <a:pos x="3968" y="2235"/>
                  </a:cxn>
                  <a:cxn ang="0">
                    <a:pos x="3968" y="1262"/>
                  </a:cxn>
                  <a:cxn ang="0">
                    <a:pos x="4165" y="1117"/>
                  </a:cxn>
                </a:cxnLst>
                <a:rect l="0" t="0" r="r" b="b"/>
                <a:pathLst>
                  <a:path w="4165" h="2235">
                    <a:moveTo>
                      <a:pt x="4165" y="1117"/>
                    </a:moveTo>
                    <a:lnTo>
                      <a:pt x="3968" y="973"/>
                    </a:lnTo>
                    <a:lnTo>
                      <a:pt x="3968" y="0"/>
                    </a:lnTo>
                    <a:lnTo>
                      <a:pt x="0" y="0"/>
                    </a:lnTo>
                    <a:lnTo>
                      <a:pt x="0" y="2235"/>
                    </a:lnTo>
                    <a:lnTo>
                      <a:pt x="3968" y="2235"/>
                    </a:lnTo>
                    <a:lnTo>
                      <a:pt x="3968" y="1262"/>
                    </a:lnTo>
                    <a:lnTo>
                      <a:pt x="4165" y="11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Freeform 7"/>
              <p:cNvSpPr>
                <a:spLocks/>
              </p:cNvSpPr>
              <p:nvPr/>
            </p:nvSpPr>
            <p:spPr bwMode="auto">
              <a:xfrm>
                <a:off x="-1" y="3368675"/>
                <a:ext cx="3204000" cy="1773238"/>
              </a:xfrm>
              <a:custGeom>
                <a:avLst/>
                <a:gdLst/>
                <a:ahLst/>
                <a:cxnLst>
                  <a:cxn ang="0">
                    <a:pos x="4165" y="1117"/>
                  </a:cxn>
                  <a:cxn ang="0">
                    <a:pos x="3967" y="973"/>
                  </a:cxn>
                  <a:cxn ang="0">
                    <a:pos x="3967" y="0"/>
                  </a:cxn>
                  <a:cxn ang="0">
                    <a:pos x="0" y="0"/>
                  </a:cxn>
                  <a:cxn ang="0">
                    <a:pos x="0" y="2235"/>
                  </a:cxn>
                  <a:cxn ang="0">
                    <a:pos x="3967" y="2235"/>
                  </a:cxn>
                  <a:cxn ang="0">
                    <a:pos x="3967" y="1262"/>
                  </a:cxn>
                  <a:cxn ang="0">
                    <a:pos x="4165" y="1117"/>
                  </a:cxn>
                </a:cxnLst>
                <a:rect l="0" t="0" r="r" b="b"/>
                <a:pathLst>
                  <a:path w="4165" h="2235">
                    <a:moveTo>
                      <a:pt x="4165" y="1117"/>
                    </a:moveTo>
                    <a:lnTo>
                      <a:pt x="3967" y="973"/>
                    </a:lnTo>
                    <a:lnTo>
                      <a:pt x="3967" y="0"/>
                    </a:lnTo>
                    <a:lnTo>
                      <a:pt x="0" y="0"/>
                    </a:lnTo>
                    <a:lnTo>
                      <a:pt x="0" y="2235"/>
                    </a:lnTo>
                    <a:lnTo>
                      <a:pt x="3967" y="2235"/>
                    </a:lnTo>
                    <a:lnTo>
                      <a:pt x="3967" y="1262"/>
                    </a:lnTo>
                    <a:lnTo>
                      <a:pt x="4165" y="1117"/>
                    </a:lnTo>
                    <a:close/>
                  </a:path>
                </a:pathLst>
              </a:custGeom>
              <a:solidFill>
                <a:srgbClr val="B3B8B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25" name="이등변 삼각형 24"/>
            <p:cNvSpPr/>
            <p:nvPr/>
          </p:nvSpPr>
          <p:spPr>
            <a:xfrm>
              <a:off x="8467725" y="3189175"/>
              <a:ext cx="276225" cy="238125"/>
            </a:xfrm>
            <a:prstGeom prst="triangle">
              <a:avLst/>
            </a:prstGeom>
            <a:solidFill>
              <a:srgbClr val="39689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9" name="그룹 28"/>
          <p:cNvGrpSpPr/>
          <p:nvPr userDrawn="1"/>
        </p:nvGrpSpPr>
        <p:grpSpPr>
          <a:xfrm>
            <a:off x="765781" y="2083840"/>
            <a:ext cx="1753706" cy="1223265"/>
            <a:chOff x="4478338" y="563563"/>
            <a:chExt cx="3086100" cy="2152650"/>
          </a:xfrm>
        </p:grpSpPr>
        <p:sp>
          <p:nvSpPr>
            <p:cNvPr id="30" name="Freeform 70"/>
            <p:cNvSpPr>
              <a:spLocks/>
            </p:cNvSpPr>
            <p:nvPr/>
          </p:nvSpPr>
          <p:spPr bwMode="auto">
            <a:xfrm>
              <a:off x="4903788" y="563563"/>
              <a:ext cx="2660650" cy="2152650"/>
            </a:xfrm>
            <a:custGeom>
              <a:avLst/>
              <a:gdLst/>
              <a:ahLst/>
              <a:cxnLst>
                <a:cxn ang="0">
                  <a:pos x="642" y="170"/>
                </a:cxn>
                <a:cxn ang="0">
                  <a:pos x="558" y="30"/>
                </a:cxn>
                <a:cxn ang="0">
                  <a:pos x="558" y="30"/>
                </a:cxn>
                <a:cxn ang="0">
                  <a:pos x="548" y="18"/>
                </a:cxn>
                <a:cxn ang="0">
                  <a:pos x="536" y="8"/>
                </a:cxn>
                <a:cxn ang="0">
                  <a:pos x="536" y="8"/>
                </a:cxn>
                <a:cxn ang="0">
                  <a:pos x="520" y="2"/>
                </a:cxn>
                <a:cxn ang="0">
                  <a:pos x="506" y="0"/>
                </a:cxn>
                <a:cxn ang="0">
                  <a:pos x="60" y="0"/>
                </a:cxn>
                <a:cxn ang="0">
                  <a:pos x="60" y="0"/>
                </a:cxn>
                <a:cxn ang="0">
                  <a:pos x="48" y="2"/>
                </a:cxn>
                <a:cxn ang="0">
                  <a:pos x="38" y="6"/>
                </a:cxn>
                <a:cxn ang="0">
                  <a:pos x="26" y="10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10" y="28"/>
                </a:cxn>
                <a:cxn ang="0">
                  <a:pos x="4" y="38"/>
                </a:cxn>
                <a:cxn ang="0">
                  <a:pos x="0" y="50"/>
                </a:cxn>
                <a:cxn ang="0">
                  <a:pos x="0" y="62"/>
                </a:cxn>
                <a:cxn ang="0">
                  <a:pos x="0" y="1356"/>
                </a:cxn>
                <a:cxn ang="0">
                  <a:pos x="1676" y="1356"/>
                </a:cxn>
                <a:cxn ang="0">
                  <a:pos x="1676" y="230"/>
                </a:cxn>
                <a:cxn ang="0">
                  <a:pos x="1676" y="230"/>
                </a:cxn>
                <a:cxn ang="0">
                  <a:pos x="1676" y="218"/>
                </a:cxn>
                <a:cxn ang="0">
                  <a:pos x="1672" y="208"/>
                </a:cxn>
                <a:cxn ang="0">
                  <a:pos x="1666" y="196"/>
                </a:cxn>
                <a:cxn ang="0">
                  <a:pos x="1658" y="188"/>
                </a:cxn>
                <a:cxn ang="0">
                  <a:pos x="1658" y="188"/>
                </a:cxn>
                <a:cxn ang="0">
                  <a:pos x="1650" y="180"/>
                </a:cxn>
                <a:cxn ang="0">
                  <a:pos x="1638" y="174"/>
                </a:cxn>
                <a:cxn ang="0">
                  <a:pos x="1628" y="170"/>
                </a:cxn>
                <a:cxn ang="0">
                  <a:pos x="1616" y="170"/>
                </a:cxn>
                <a:cxn ang="0">
                  <a:pos x="642" y="170"/>
                </a:cxn>
              </a:cxnLst>
              <a:rect l="0" t="0" r="r" b="b"/>
              <a:pathLst>
                <a:path w="1676" h="1356">
                  <a:moveTo>
                    <a:pt x="642" y="170"/>
                  </a:moveTo>
                  <a:lnTo>
                    <a:pt x="558" y="30"/>
                  </a:lnTo>
                  <a:lnTo>
                    <a:pt x="558" y="30"/>
                  </a:lnTo>
                  <a:lnTo>
                    <a:pt x="548" y="18"/>
                  </a:lnTo>
                  <a:lnTo>
                    <a:pt x="536" y="8"/>
                  </a:lnTo>
                  <a:lnTo>
                    <a:pt x="536" y="8"/>
                  </a:lnTo>
                  <a:lnTo>
                    <a:pt x="520" y="2"/>
                  </a:lnTo>
                  <a:lnTo>
                    <a:pt x="506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48" y="2"/>
                  </a:lnTo>
                  <a:lnTo>
                    <a:pt x="38" y="6"/>
                  </a:lnTo>
                  <a:lnTo>
                    <a:pt x="26" y="10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0" y="28"/>
                  </a:lnTo>
                  <a:lnTo>
                    <a:pt x="4" y="38"/>
                  </a:lnTo>
                  <a:lnTo>
                    <a:pt x="0" y="50"/>
                  </a:lnTo>
                  <a:lnTo>
                    <a:pt x="0" y="62"/>
                  </a:lnTo>
                  <a:lnTo>
                    <a:pt x="0" y="1356"/>
                  </a:lnTo>
                  <a:lnTo>
                    <a:pt x="1676" y="1356"/>
                  </a:lnTo>
                  <a:lnTo>
                    <a:pt x="1676" y="230"/>
                  </a:lnTo>
                  <a:lnTo>
                    <a:pt x="1676" y="230"/>
                  </a:lnTo>
                  <a:lnTo>
                    <a:pt x="1676" y="218"/>
                  </a:lnTo>
                  <a:lnTo>
                    <a:pt x="1672" y="208"/>
                  </a:lnTo>
                  <a:lnTo>
                    <a:pt x="1666" y="196"/>
                  </a:lnTo>
                  <a:lnTo>
                    <a:pt x="1658" y="188"/>
                  </a:lnTo>
                  <a:lnTo>
                    <a:pt x="1658" y="188"/>
                  </a:lnTo>
                  <a:lnTo>
                    <a:pt x="1650" y="180"/>
                  </a:lnTo>
                  <a:lnTo>
                    <a:pt x="1638" y="174"/>
                  </a:lnTo>
                  <a:lnTo>
                    <a:pt x="1628" y="170"/>
                  </a:lnTo>
                  <a:lnTo>
                    <a:pt x="1616" y="170"/>
                  </a:lnTo>
                  <a:lnTo>
                    <a:pt x="642" y="170"/>
                  </a:lnTo>
                  <a:close/>
                </a:path>
              </a:pathLst>
            </a:custGeom>
            <a:solidFill>
              <a:srgbClr val="DE8E2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71"/>
            <p:cNvSpPr>
              <a:spLocks noEditPoints="1"/>
            </p:cNvSpPr>
            <p:nvPr/>
          </p:nvSpPr>
          <p:spPr bwMode="auto">
            <a:xfrm>
              <a:off x="4992688" y="935038"/>
              <a:ext cx="2482850" cy="1752600"/>
            </a:xfrm>
            <a:custGeom>
              <a:avLst/>
              <a:gdLst/>
              <a:ahLst/>
              <a:cxnLst>
                <a:cxn ang="0">
                  <a:pos x="1564" y="196"/>
                </a:cxn>
                <a:cxn ang="0">
                  <a:pos x="106" y="156"/>
                </a:cxn>
                <a:cxn ang="0">
                  <a:pos x="84" y="130"/>
                </a:cxn>
                <a:cxn ang="0">
                  <a:pos x="90" y="102"/>
                </a:cxn>
                <a:cxn ang="0">
                  <a:pos x="120" y="86"/>
                </a:cxn>
                <a:cxn ang="0">
                  <a:pos x="148" y="96"/>
                </a:cxn>
                <a:cxn ang="0">
                  <a:pos x="158" y="122"/>
                </a:cxn>
                <a:cxn ang="0">
                  <a:pos x="142" y="154"/>
                </a:cxn>
                <a:cxn ang="0">
                  <a:pos x="286" y="160"/>
                </a:cxn>
                <a:cxn ang="0">
                  <a:pos x="260" y="148"/>
                </a:cxn>
                <a:cxn ang="0">
                  <a:pos x="248" y="122"/>
                </a:cxn>
                <a:cxn ang="0">
                  <a:pos x="266" y="92"/>
                </a:cxn>
                <a:cxn ang="0">
                  <a:pos x="294" y="86"/>
                </a:cxn>
                <a:cxn ang="0">
                  <a:pos x="320" y="108"/>
                </a:cxn>
                <a:cxn ang="0">
                  <a:pos x="320" y="136"/>
                </a:cxn>
                <a:cxn ang="0">
                  <a:pos x="294" y="158"/>
                </a:cxn>
                <a:cxn ang="0">
                  <a:pos x="444" y="158"/>
                </a:cxn>
                <a:cxn ang="0">
                  <a:pos x="418" y="136"/>
                </a:cxn>
                <a:cxn ang="0">
                  <a:pos x="418" y="108"/>
                </a:cxn>
                <a:cxn ang="0">
                  <a:pos x="444" y="86"/>
                </a:cxn>
                <a:cxn ang="0">
                  <a:pos x="472" y="92"/>
                </a:cxn>
                <a:cxn ang="0">
                  <a:pos x="488" y="122"/>
                </a:cxn>
                <a:cxn ang="0">
                  <a:pos x="478" y="148"/>
                </a:cxn>
                <a:cxn ang="0">
                  <a:pos x="452" y="160"/>
                </a:cxn>
                <a:cxn ang="0">
                  <a:pos x="596" y="154"/>
                </a:cxn>
                <a:cxn ang="0">
                  <a:pos x="580" y="122"/>
                </a:cxn>
                <a:cxn ang="0">
                  <a:pos x="590" y="96"/>
                </a:cxn>
                <a:cxn ang="0">
                  <a:pos x="616" y="86"/>
                </a:cxn>
                <a:cxn ang="0">
                  <a:pos x="648" y="102"/>
                </a:cxn>
                <a:cxn ang="0">
                  <a:pos x="654" y="130"/>
                </a:cxn>
                <a:cxn ang="0">
                  <a:pos x="632" y="156"/>
                </a:cxn>
                <a:cxn ang="0">
                  <a:pos x="782" y="160"/>
                </a:cxn>
                <a:cxn ang="0">
                  <a:pos x="752" y="144"/>
                </a:cxn>
                <a:cxn ang="0">
                  <a:pos x="746" y="114"/>
                </a:cxn>
                <a:cxn ang="0">
                  <a:pos x="768" y="88"/>
                </a:cxn>
                <a:cxn ang="0">
                  <a:pos x="796" y="88"/>
                </a:cxn>
                <a:cxn ang="0">
                  <a:pos x="818" y="114"/>
                </a:cxn>
                <a:cxn ang="0">
                  <a:pos x="812" y="144"/>
                </a:cxn>
                <a:cxn ang="0">
                  <a:pos x="782" y="160"/>
                </a:cxn>
                <a:cxn ang="0">
                  <a:pos x="932" y="156"/>
                </a:cxn>
                <a:cxn ang="0">
                  <a:pos x="910" y="130"/>
                </a:cxn>
                <a:cxn ang="0">
                  <a:pos x="916" y="102"/>
                </a:cxn>
                <a:cxn ang="0">
                  <a:pos x="948" y="86"/>
                </a:cxn>
                <a:cxn ang="0">
                  <a:pos x="974" y="96"/>
                </a:cxn>
                <a:cxn ang="0">
                  <a:pos x="984" y="122"/>
                </a:cxn>
                <a:cxn ang="0">
                  <a:pos x="968" y="154"/>
                </a:cxn>
                <a:cxn ang="0">
                  <a:pos x="1112" y="160"/>
                </a:cxn>
                <a:cxn ang="0">
                  <a:pos x="1086" y="148"/>
                </a:cxn>
                <a:cxn ang="0">
                  <a:pos x="1076" y="122"/>
                </a:cxn>
                <a:cxn ang="0">
                  <a:pos x="1092" y="92"/>
                </a:cxn>
                <a:cxn ang="0">
                  <a:pos x="1120" y="86"/>
                </a:cxn>
                <a:cxn ang="0">
                  <a:pos x="1146" y="108"/>
                </a:cxn>
                <a:cxn ang="0">
                  <a:pos x="1146" y="136"/>
                </a:cxn>
                <a:cxn ang="0">
                  <a:pos x="1120" y="158"/>
                </a:cxn>
                <a:cxn ang="0">
                  <a:pos x="1270" y="158"/>
                </a:cxn>
                <a:cxn ang="0">
                  <a:pos x="1244" y="136"/>
                </a:cxn>
                <a:cxn ang="0">
                  <a:pos x="1244" y="108"/>
                </a:cxn>
                <a:cxn ang="0">
                  <a:pos x="1270" y="86"/>
                </a:cxn>
                <a:cxn ang="0">
                  <a:pos x="1298" y="92"/>
                </a:cxn>
                <a:cxn ang="0">
                  <a:pos x="1314" y="122"/>
                </a:cxn>
                <a:cxn ang="0">
                  <a:pos x="1304" y="148"/>
                </a:cxn>
                <a:cxn ang="0">
                  <a:pos x="1278" y="160"/>
                </a:cxn>
              </a:cxnLst>
              <a:rect l="0" t="0" r="r" b="b"/>
              <a:pathLst>
                <a:path w="1564" h="1104">
                  <a:moveTo>
                    <a:pt x="1368" y="0"/>
                  </a:moveTo>
                  <a:lnTo>
                    <a:pt x="0" y="0"/>
                  </a:lnTo>
                  <a:lnTo>
                    <a:pt x="0" y="1104"/>
                  </a:lnTo>
                  <a:lnTo>
                    <a:pt x="1564" y="1104"/>
                  </a:lnTo>
                  <a:lnTo>
                    <a:pt x="1564" y="196"/>
                  </a:lnTo>
                  <a:lnTo>
                    <a:pt x="1368" y="0"/>
                  </a:lnTo>
                  <a:close/>
                  <a:moveTo>
                    <a:pt x="120" y="160"/>
                  </a:moveTo>
                  <a:lnTo>
                    <a:pt x="120" y="160"/>
                  </a:lnTo>
                  <a:lnTo>
                    <a:pt x="114" y="158"/>
                  </a:lnTo>
                  <a:lnTo>
                    <a:pt x="106" y="156"/>
                  </a:lnTo>
                  <a:lnTo>
                    <a:pt x="100" y="154"/>
                  </a:lnTo>
                  <a:lnTo>
                    <a:pt x="94" y="148"/>
                  </a:lnTo>
                  <a:lnTo>
                    <a:pt x="90" y="144"/>
                  </a:lnTo>
                  <a:lnTo>
                    <a:pt x="86" y="136"/>
                  </a:lnTo>
                  <a:lnTo>
                    <a:pt x="84" y="130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14"/>
                  </a:lnTo>
                  <a:lnTo>
                    <a:pt x="86" y="108"/>
                  </a:lnTo>
                  <a:lnTo>
                    <a:pt x="90" y="102"/>
                  </a:lnTo>
                  <a:lnTo>
                    <a:pt x="94" y="96"/>
                  </a:lnTo>
                  <a:lnTo>
                    <a:pt x="100" y="92"/>
                  </a:lnTo>
                  <a:lnTo>
                    <a:pt x="106" y="88"/>
                  </a:lnTo>
                  <a:lnTo>
                    <a:pt x="114" y="86"/>
                  </a:lnTo>
                  <a:lnTo>
                    <a:pt x="120" y="86"/>
                  </a:lnTo>
                  <a:lnTo>
                    <a:pt x="120" y="86"/>
                  </a:lnTo>
                  <a:lnTo>
                    <a:pt x="128" y="86"/>
                  </a:lnTo>
                  <a:lnTo>
                    <a:pt x="136" y="88"/>
                  </a:lnTo>
                  <a:lnTo>
                    <a:pt x="142" y="92"/>
                  </a:lnTo>
                  <a:lnTo>
                    <a:pt x="148" y="96"/>
                  </a:lnTo>
                  <a:lnTo>
                    <a:pt x="152" y="102"/>
                  </a:lnTo>
                  <a:lnTo>
                    <a:pt x="156" y="108"/>
                  </a:lnTo>
                  <a:lnTo>
                    <a:pt x="158" y="114"/>
                  </a:lnTo>
                  <a:lnTo>
                    <a:pt x="158" y="122"/>
                  </a:lnTo>
                  <a:lnTo>
                    <a:pt x="158" y="122"/>
                  </a:lnTo>
                  <a:lnTo>
                    <a:pt x="158" y="130"/>
                  </a:lnTo>
                  <a:lnTo>
                    <a:pt x="156" y="136"/>
                  </a:lnTo>
                  <a:lnTo>
                    <a:pt x="152" y="144"/>
                  </a:lnTo>
                  <a:lnTo>
                    <a:pt x="148" y="148"/>
                  </a:lnTo>
                  <a:lnTo>
                    <a:pt x="142" y="154"/>
                  </a:lnTo>
                  <a:lnTo>
                    <a:pt x="136" y="156"/>
                  </a:lnTo>
                  <a:lnTo>
                    <a:pt x="128" y="158"/>
                  </a:lnTo>
                  <a:lnTo>
                    <a:pt x="120" y="160"/>
                  </a:lnTo>
                  <a:lnTo>
                    <a:pt x="120" y="160"/>
                  </a:lnTo>
                  <a:close/>
                  <a:moveTo>
                    <a:pt x="286" y="160"/>
                  </a:moveTo>
                  <a:lnTo>
                    <a:pt x="286" y="160"/>
                  </a:lnTo>
                  <a:lnTo>
                    <a:pt x="278" y="158"/>
                  </a:lnTo>
                  <a:lnTo>
                    <a:pt x="272" y="156"/>
                  </a:lnTo>
                  <a:lnTo>
                    <a:pt x="266" y="154"/>
                  </a:lnTo>
                  <a:lnTo>
                    <a:pt x="260" y="148"/>
                  </a:lnTo>
                  <a:lnTo>
                    <a:pt x="256" y="144"/>
                  </a:lnTo>
                  <a:lnTo>
                    <a:pt x="252" y="136"/>
                  </a:lnTo>
                  <a:lnTo>
                    <a:pt x="250" y="130"/>
                  </a:lnTo>
                  <a:lnTo>
                    <a:pt x="248" y="122"/>
                  </a:lnTo>
                  <a:lnTo>
                    <a:pt x="248" y="122"/>
                  </a:lnTo>
                  <a:lnTo>
                    <a:pt x="250" y="114"/>
                  </a:lnTo>
                  <a:lnTo>
                    <a:pt x="252" y="108"/>
                  </a:lnTo>
                  <a:lnTo>
                    <a:pt x="256" y="102"/>
                  </a:lnTo>
                  <a:lnTo>
                    <a:pt x="260" y="96"/>
                  </a:lnTo>
                  <a:lnTo>
                    <a:pt x="266" y="92"/>
                  </a:lnTo>
                  <a:lnTo>
                    <a:pt x="272" y="88"/>
                  </a:lnTo>
                  <a:lnTo>
                    <a:pt x="278" y="86"/>
                  </a:lnTo>
                  <a:lnTo>
                    <a:pt x="286" y="86"/>
                  </a:lnTo>
                  <a:lnTo>
                    <a:pt x="286" y="86"/>
                  </a:lnTo>
                  <a:lnTo>
                    <a:pt x="294" y="86"/>
                  </a:lnTo>
                  <a:lnTo>
                    <a:pt x="300" y="88"/>
                  </a:lnTo>
                  <a:lnTo>
                    <a:pt x="306" y="92"/>
                  </a:lnTo>
                  <a:lnTo>
                    <a:pt x="312" y="96"/>
                  </a:lnTo>
                  <a:lnTo>
                    <a:pt x="316" y="102"/>
                  </a:lnTo>
                  <a:lnTo>
                    <a:pt x="320" y="108"/>
                  </a:lnTo>
                  <a:lnTo>
                    <a:pt x="322" y="114"/>
                  </a:lnTo>
                  <a:lnTo>
                    <a:pt x="324" y="122"/>
                  </a:lnTo>
                  <a:lnTo>
                    <a:pt x="324" y="122"/>
                  </a:lnTo>
                  <a:lnTo>
                    <a:pt x="322" y="130"/>
                  </a:lnTo>
                  <a:lnTo>
                    <a:pt x="320" y="136"/>
                  </a:lnTo>
                  <a:lnTo>
                    <a:pt x="316" y="144"/>
                  </a:lnTo>
                  <a:lnTo>
                    <a:pt x="312" y="148"/>
                  </a:lnTo>
                  <a:lnTo>
                    <a:pt x="306" y="154"/>
                  </a:lnTo>
                  <a:lnTo>
                    <a:pt x="300" y="156"/>
                  </a:lnTo>
                  <a:lnTo>
                    <a:pt x="294" y="158"/>
                  </a:lnTo>
                  <a:lnTo>
                    <a:pt x="286" y="160"/>
                  </a:lnTo>
                  <a:lnTo>
                    <a:pt x="286" y="160"/>
                  </a:lnTo>
                  <a:close/>
                  <a:moveTo>
                    <a:pt x="452" y="160"/>
                  </a:moveTo>
                  <a:lnTo>
                    <a:pt x="452" y="160"/>
                  </a:lnTo>
                  <a:lnTo>
                    <a:pt x="444" y="158"/>
                  </a:lnTo>
                  <a:lnTo>
                    <a:pt x="436" y="156"/>
                  </a:lnTo>
                  <a:lnTo>
                    <a:pt x="430" y="154"/>
                  </a:lnTo>
                  <a:lnTo>
                    <a:pt x="424" y="148"/>
                  </a:lnTo>
                  <a:lnTo>
                    <a:pt x="420" y="144"/>
                  </a:lnTo>
                  <a:lnTo>
                    <a:pt x="418" y="136"/>
                  </a:lnTo>
                  <a:lnTo>
                    <a:pt x="414" y="130"/>
                  </a:lnTo>
                  <a:lnTo>
                    <a:pt x="414" y="122"/>
                  </a:lnTo>
                  <a:lnTo>
                    <a:pt x="414" y="122"/>
                  </a:lnTo>
                  <a:lnTo>
                    <a:pt x="414" y="114"/>
                  </a:lnTo>
                  <a:lnTo>
                    <a:pt x="418" y="108"/>
                  </a:lnTo>
                  <a:lnTo>
                    <a:pt x="420" y="102"/>
                  </a:lnTo>
                  <a:lnTo>
                    <a:pt x="424" y="96"/>
                  </a:lnTo>
                  <a:lnTo>
                    <a:pt x="430" y="92"/>
                  </a:lnTo>
                  <a:lnTo>
                    <a:pt x="436" y="88"/>
                  </a:lnTo>
                  <a:lnTo>
                    <a:pt x="444" y="86"/>
                  </a:lnTo>
                  <a:lnTo>
                    <a:pt x="452" y="86"/>
                  </a:lnTo>
                  <a:lnTo>
                    <a:pt x="452" y="86"/>
                  </a:lnTo>
                  <a:lnTo>
                    <a:pt x="458" y="86"/>
                  </a:lnTo>
                  <a:lnTo>
                    <a:pt x="466" y="88"/>
                  </a:lnTo>
                  <a:lnTo>
                    <a:pt x="472" y="92"/>
                  </a:lnTo>
                  <a:lnTo>
                    <a:pt x="478" y="96"/>
                  </a:lnTo>
                  <a:lnTo>
                    <a:pt x="482" y="102"/>
                  </a:lnTo>
                  <a:lnTo>
                    <a:pt x="486" y="108"/>
                  </a:lnTo>
                  <a:lnTo>
                    <a:pt x="488" y="114"/>
                  </a:lnTo>
                  <a:lnTo>
                    <a:pt x="488" y="122"/>
                  </a:lnTo>
                  <a:lnTo>
                    <a:pt x="488" y="122"/>
                  </a:lnTo>
                  <a:lnTo>
                    <a:pt x="488" y="130"/>
                  </a:lnTo>
                  <a:lnTo>
                    <a:pt x="486" y="136"/>
                  </a:lnTo>
                  <a:lnTo>
                    <a:pt x="482" y="144"/>
                  </a:lnTo>
                  <a:lnTo>
                    <a:pt x="478" y="148"/>
                  </a:lnTo>
                  <a:lnTo>
                    <a:pt x="472" y="154"/>
                  </a:lnTo>
                  <a:lnTo>
                    <a:pt x="466" y="156"/>
                  </a:lnTo>
                  <a:lnTo>
                    <a:pt x="458" y="158"/>
                  </a:lnTo>
                  <a:lnTo>
                    <a:pt x="452" y="160"/>
                  </a:lnTo>
                  <a:lnTo>
                    <a:pt x="452" y="160"/>
                  </a:lnTo>
                  <a:close/>
                  <a:moveTo>
                    <a:pt x="616" y="160"/>
                  </a:moveTo>
                  <a:lnTo>
                    <a:pt x="616" y="160"/>
                  </a:lnTo>
                  <a:lnTo>
                    <a:pt x="610" y="158"/>
                  </a:lnTo>
                  <a:lnTo>
                    <a:pt x="602" y="156"/>
                  </a:lnTo>
                  <a:lnTo>
                    <a:pt x="596" y="154"/>
                  </a:lnTo>
                  <a:lnTo>
                    <a:pt x="590" y="148"/>
                  </a:lnTo>
                  <a:lnTo>
                    <a:pt x="586" y="144"/>
                  </a:lnTo>
                  <a:lnTo>
                    <a:pt x="582" y="136"/>
                  </a:lnTo>
                  <a:lnTo>
                    <a:pt x="580" y="130"/>
                  </a:lnTo>
                  <a:lnTo>
                    <a:pt x="580" y="122"/>
                  </a:lnTo>
                  <a:lnTo>
                    <a:pt x="580" y="122"/>
                  </a:lnTo>
                  <a:lnTo>
                    <a:pt x="580" y="114"/>
                  </a:lnTo>
                  <a:lnTo>
                    <a:pt x="582" y="108"/>
                  </a:lnTo>
                  <a:lnTo>
                    <a:pt x="586" y="102"/>
                  </a:lnTo>
                  <a:lnTo>
                    <a:pt x="590" y="96"/>
                  </a:lnTo>
                  <a:lnTo>
                    <a:pt x="596" y="92"/>
                  </a:lnTo>
                  <a:lnTo>
                    <a:pt x="602" y="88"/>
                  </a:lnTo>
                  <a:lnTo>
                    <a:pt x="610" y="86"/>
                  </a:lnTo>
                  <a:lnTo>
                    <a:pt x="616" y="86"/>
                  </a:lnTo>
                  <a:lnTo>
                    <a:pt x="616" y="86"/>
                  </a:lnTo>
                  <a:lnTo>
                    <a:pt x="624" y="86"/>
                  </a:lnTo>
                  <a:lnTo>
                    <a:pt x="632" y="88"/>
                  </a:lnTo>
                  <a:lnTo>
                    <a:pt x="638" y="92"/>
                  </a:lnTo>
                  <a:lnTo>
                    <a:pt x="642" y="96"/>
                  </a:lnTo>
                  <a:lnTo>
                    <a:pt x="648" y="102"/>
                  </a:lnTo>
                  <a:lnTo>
                    <a:pt x="650" y="108"/>
                  </a:lnTo>
                  <a:lnTo>
                    <a:pt x="654" y="114"/>
                  </a:lnTo>
                  <a:lnTo>
                    <a:pt x="654" y="122"/>
                  </a:lnTo>
                  <a:lnTo>
                    <a:pt x="654" y="122"/>
                  </a:lnTo>
                  <a:lnTo>
                    <a:pt x="654" y="130"/>
                  </a:lnTo>
                  <a:lnTo>
                    <a:pt x="650" y="136"/>
                  </a:lnTo>
                  <a:lnTo>
                    <a:pt x="648" y="144"/>
                  </a:lnTo>
                  <a:lnTo>
                    <a:pt x="642" y="148"/>
                  </a:lnTo>
                  <a:lnTo>
                    <a:pt x="638" y="154"/>
                  </a:lnTo>
                  <a:lnTo>
                    <a:pt x="632" y="156"/>
                  </a:lnTo>
                  <a:lnTo>
                    <a:pt x="624" y="158"/>
                  </a:lnTo>
                  <a:lnTo>
                    <a:pt x="616" y="160"/>
                  </a:lnTo>
                  <a:lnTo>
                    <a:pt x="616" y="160"/>
                  </a:lnTo>
                  <a:close/>
                  <a:moveTo>
                    <a:pt x="782" y="160"/>
                  </a:moveTo>
                  <a:lnTo>
                    <a:pt x="782" y="160"/>
                  </a:lnTo>
                  <a:lnTo>
                    <a:pt x="774" y="158"/>
                  </a:lnTo>
                  <a:lnTo>
                    <a:pt x="768" y="156"/>
                  </a:lnTo>
                  <a:lnTo>
                    <a:pt x="762" y="154"/>
                  </a:lnTo>
                  <a:lnTo>
                    <a:pt x="756" y="148"/>
                  </a:lnTo>
                  <a:lnTo>
                    <a:pt x="752" y="144"/>
                  </a:lnTo>
                  <a:lnTo>
                    <a:pt x="748" y="136"/>
                  </a:lnTo>
                  <a:lnTo>
                    <a:pt x="746" y="130"/>
                  </a:lnTo>
                  <a:lnTo>
                    <a:pt x="744" y="122"/>
                  </a:lnTo>
                  <a:lnTo>
                    <a:pt x="744" y="122"/>
                  </a:lnTo>
                  <a:lnTo>
                    <a:pt x="746" y="114"/>
                  </a:lnTo>
                  <a:lnTo>
                    <a:pt x="748" y="108"/>
                  </a:lnTo>
                  <a:lnTo>
                    <a:pt x="752" y="102"/>
                  </a:lnTo>
                  <a:lnTo>
                    <a:pt x="756" y="96"/>
                  </a:lnTo>
                  <a:lnTo>
                    <a:pt x="762" y="92"/>
                  </a:lnTo>
                  <a:lnTo>
                    <a:pt x="768" y="88"/>
                  </a:lnTo>
                  <a:lnTo>
                    <a:pt x="774" y="86"/>
                  </a:lnTo>
                  <a:lnTo>
                    <a:pt x="782" y="86"/>
                  </a:lnTo>
                  <a:lnTo>
                    <a:pt x="782" y="86"/>
                  </a:lnTo>
                  <a:lnTo>
                    <a:pt x="790" y="86"/>
                  </a:lnTo>
                  <a:lnTo>
                    <a:pt x="796" y="88"/>
                  </a:lnTo>
                  <a:lnTo>
                    <a:pt x="802" y="92"/>
                  </a:lnTo>
                  <a:lnTo>
                    <a:pt x="808" y="96"/>
                  </a:lnTo>
                  <a:lnTo>
                    <a:pt x="812" y="102"/>
                  </a:lnTo>
                  <a:lnTo>
                    <a:pt x="816" y="108"/>
                  </a:lnTo>
                  <a:lnTo>
                    <a:pt x="818" y="114"/>
                  </a:lnTo>
                  <a:lnTo>
                    <a:pt x="820" y="122"/>
                  </a:lnTo>
                  <a:lnTo>
                    <a:pt x="820" y="122"/>
                  </a:lnTo>
                  <a:lnTo>
                    <a:pt x="818" y="130"/>
                  </a:lnTo>
                  <a:lnTo>
                    <a:pt x="816" y="136"/>
                  </a:lnTo>
                  <a:lnTo>
                    <a:pt x="812" y="144"/>
                  </a:lnTo>
                  <a:lnTo>
                    <a:pt x="808" y="148"/>
                  </a:lnTo>
                  <a:lnTo>
                    <a:pt x="802" y="154"/>
                  </a:lnTo>
                  <a:lnTo>
                    <a:pt x="796" y="156"/>
                  </a:lnTo>
                  <a:lnTo>
                    <a:pt x="790" y="158"/>
                  </a:lnTo>
                  <a:lnTo>
                    <a:pt x="782" y="160"/>
                  </a:lnTo>
                  <a:lnTo>
                    <a:pt x="782" y="160"/>
                  </a:lnTo>
                  <a:close/>
                  <a:moveTo>
                    <a:pt x="948" y="160"/>
                  </a:moveTo>
                  <a:lnTo>
                    <a:pt x="948" y="160"/>
                  </a:lnTo>
                  <a:lnTo>
                    <a:pt x="940" y="158"/>
                  </a:lnTo>
                  <a:lnTo>
                    <a:pt x="932" y="156"/>
                  </a:lnTo>
                  <a:lnTo>
                    <a:pt x="926" y="154"/>
                  </a:lnTo>
                  <a:lnTo>
                    <a:pt x="920" y="148"/>
                  </a:lnTo>
                  <a:lnTo>
                    <a:pt x="916" y="144"/>
                  </a:lnTo>
                  <a:lnTo>
                    <a:pt x="912" y="136"/>
                  </a:lnTo>
                  <a:lnTo>
                    <a:pt x="910" y="130"/>
                  </a:lnTo>
                  <a:lnTo>
                    <a:pt x="910" y="122"/>
                  </a:lnTo>
                  <a:lnTo>
                    <a:pt x="910" y="122"/>
                  </a:lnTo>
                  <a:lnTo>
                    <a:pt x="910" y="114"/>
                  </a:lnTo>
                  <a:lnTo>
                    <a:pt x="912" y="108"/>
                  </a:lnTo>
                  <a:lnTo>
                    <a:pt x="916" y="102"/>
                  </a:lnTo>
                  <a:lnTo>
                    <a:pt x="920" y="96"/>
                  </a:lnTo>
                  <a:lnTo>
                    <a:pt x="926" y="92"/>
                  </a:lnTo>
                  <a:lnTo>
                    <a:pt x="932" y="88"/>
                  </a:lnTo>
                  <a:lnTo>
                    <a:pt x="940" y="86"/>
                  </a:lnTo>
                  <a:lnTo>
                    <a:pt x="948" y="86"/>
                  </a:lnTo>
                  <a:lnTo>
                    <a:pt x="948" y="86"/>
                  </a:lnTo>
                  <a:lnTo>
                    <a:pt x="954" y="86"/>
                  </a:lnTo>
                  <a:lnTo>
                    <a:pt x="962" y="88"/>
                  </a:lnTo>
                  <a:lnTo>
                    <a:pt x="968" y="92"/>
                  </a:lnTo>
                  <a:lnTo>
                    <a:pt x="974" y="96"/>
                  </a:lnTo>
                  <a:lnTo>
                    <a:pt x="978" y="102"/>
                  </a:lnTo>
                  <a:lnTo>
                    <a:pt x="982" y="108"/>
                  </a:lnTo>
                  <a:lnTo>
                    <a:pt x="984" y="114"/>
                  </a:lnTo>
                  <a:lnTo>
                    <a:pt x="984" y="122"/>
                  </a:lnTo>
                  <a:lnTo>
                    <a:pt x="984" y="122"/>
                  </a:lnTo>
                  <a:lnTo>
                    <a:pt x="984" y="130"/>
                  </a:lnTo>
                  <a:lnTo>
                    <a:pt x="982" y="136"/>
                  </a:lnTo>
                  <a:lnTo>
                    <a:pt x="978" y="144"/>
                  </a:lnTo>
                  <a:lnTo>
                    <a:pt x="974" y="148"/>
                  </a:lnTo>
                  <a:lnTo>
                    <a:pt x="968" y="154"/>
                  </a:lnTo>
                  <a:lnTo>
                    <a:pt x="962" y="156"/>
                  </a:lnTo>
                  <a:lnTo>
                    <a:pt x="954" y="158"/>
                  </a:lnTo>
                  <a:lnTo>
                    <a:pt x="948" y="160"/>
                  </a:lnTo>
                  <a:lnTo>
                    <a:pt x="948" y="160"/>
                  </a:lnTo>
                  <a:close/>
                  <a:moveTo>
                    <a:pt x="1112" y="160"/>
                  </a:moveTo>
                  <a:lnTo>
                    <a:pt x="1112" y="160"/>
                  </a:lnTo>
                  <a:lnTo>
                    <a:pt x="1104" y="158"/>
                  </a:lnTo>
                  <a:lnTo>
                    <a:pt x="1098" y="156"/>
                  </a:lnTo>
                  <a:lnTo>
                    <a:pt x="1092" y="154"/>
                  </a:lnTo>
                  <a:lnTo>
                    <a:pt x="1086" y="148"/>
                  </a:lnTo>
                  <a:lnTo>
                    <a:pt x="1082" y="144"/>
                  </a:lnTo>
                  <a:lnTo>
                    <a:pt x="1078" y="136"/>
                  </a:lnTo>
                  <a:lnTo>
                    <a:pt x="1076" y="130"/>
                  </a:lnTo>
                  <a:lnTo>
                    <a:pt x="1076" y="122"/>
                  </a:lnTo>
                  <a:lnTo>
                    <a:pt x="1076" y="122"/>
                  </a:lnTo>
                  <a:lnTo>
                    <a:pt x="1076" y="114"/>
                  </a:lnTo>
                  <a:lnTo>
                    <a:pt x="1078" y="108"/>
                  </a:lnTo>
                  <a:lnTo>
                    <a:pt x="1082" y="102"/>
                  </a:lnTo>
                  <a:lnTo>
                    <a:pt x="1086" y="96"/>
                  </a:lnTo>
                  <a:lnTo>
                    <a:pt x="1092" y="92"/>
                  </a:lnTo>
                  <a:lnTo>
                    <a:pt x="1098" y="88"/>
                  </a:lnTo>
                  <a:lnTo>
                    <a:pt x="1104" y="86"/>
                  </a:lnTo>
                  <a:lnTo>
                    <a:pt x="1112" y="86"/>
                  </a:lnTo>
                  <a:lnTo>
                    <a:pt x="1112" y="86"/>
                  </a:lnTo>
                  <a:lnTo>
                    <a:pt x="1120" y="86"/>
                  </a:lnTo>
                  <a:lnTo>
                    <a:pt x="1126" y="88"/>
                  </a:lnTo>
                  <a:lnTo>
                    <a:pt x="1134" y="92"/>
                  </a:lnTo>
                  <a:lnTo>
                    <a:pt x="1138" y="96"/>
                  </a:lnTo>
                  <a:lnTo>
                    <a:pt x="1144" y="102"/>
                  </a:lnTo>
                  <a:lnTo>
                    <a:pt x="1146" y="108"/>
                  </a:lnTo>
                  <a:lnTo>
                    <a:pt x="1148" y="114"/>
                  </a:lnTo>
                  <a:lnTo>
                    <a:pt x="1150" y="122"/>
                  </a:lnTo>
                  <a:lnTo>
                    <a:pt x="1150" y="122"/>
                  </a:lnTo>
                  <a:lnTo>
                    <a:pt x="1148" y="130"/>
                  </a:lnTo>
                  <a:lnTo>
                    <a:pt x="1146" y="136"/>
                  </a:lnTo>
                  <a:lnTo>
                    <a:pt x="1144" y="144"/>
                  </a:lnTo>
                  <a:lnTo>
                    <a:pt x="1138" y="148"/>
                  </a:lnTo>
                  <a:lnTo>
                    <a:pt x="1134" y="154"/>
                  </a:lnTo>
                  <a:lnTo>
                    <a:pt x="1126" y="156"/>
                  </a:lnTo>
                  <a:lnTo>
                    <a:pt x="1120" y="158"/>
                  </a:lnTo>
                  <a:lnTo>
                    <a:pt x="1112" y="160"/>
                  </a:lnTo>
                  <a:lnTo>
                    <a:pt x="1112" y="160"/>
                  </a:lnTo>
                  <a:close/>
                  <a:moveTo>
                    <a:pt x="1278" y="160"/>
                  </a:moveTo>
                  <a:lnTo>
                    <a:pt x="1278" y="160"/>
                  </a:lnTo>
                  <a:lnTo>
                    <a:pt x="1270" y="158"/>
                  </a:lnTo>
                  <a:lnTo>
                    <a:pt x="1264" y="156"/>
                  </a:lnTo>
                  <a:lnTo>
                    <a:pt x="1256" y="154"/>
                  </a:lnTo>
                  <a:lnTo>
                    <a:pt x="1252" y="148"/>
                  </a:lnTo>
                  <a:lnTo>
                    <a:pt x="1246" y="144"/>
                  </a:lnTo>
                  <a:lnTo>
                    <a:pt x="1244" y="136"/>
                  </a:lnTo>
                  <a:lnTo>
                    <a:pt x="1242" y="130"/>
                  </a:lnTo>
                  <a:lnTo>
                    <a:pt x="1240" y="122"/>
                  </a:lnTo>
                  <a:lnTo>
                    <a:pt x="1240" y="122"/>
                  </a:lnTo>
                  <a:lnTo>
                    <a:pt x="1242" y="114"/>
                  </a:lnTo>
                  <a:lnTo>
                    <a:pt x="1244" y="108"/>
                  </a:lnTo>
                  <a:lnTo>
                    <a:pt x="1246" y="102"/>
                  </a:lnTo>
                  <a:lnTo>
                    <a:pt x="1252" y="96"/>
                  </a:lnTo>
                  <a:lnTo>
                    <a:pt x="1256" y="92"/>
                  </a:lnTo>
                  <a:lnTo>
                    <a:pt x="1264" y="88"/>
                  </a:lnTo>
                  <a:lnTo>
                    <a:pt x="1270" y="86"/>
                  </a:lnTo>
                  <a:lnTo>
                    <a:pt x="1278" y="86"/>
                  </a:lnTo>
                  <a:lnTo>
                    <a:pt x="1278" y="86"/>
                  </a:lnTo>
                  <a:lnTo>
                    <a:pt x="1286" y="86"/>
                  </a:lnTo>
                  <a:lnTo>
                    <a:pt x="1292" y="88"/>
                  </a:lnTo>
                  <a:lnTo>
                    <a:pt x="1298" y="92"/>
                  </a:lnTo>
                  <a:lnTo>
                    <a:pt x="1304" y="96"/>
                  </a:lnTo>
                  <a:lnTo>
                    <a:pt x="1308" y="102"/>
                  </a:lnTo>
                  <a:lnTo>
                    <a:pt x="1312" y="108"/>
                  </a:lnTo>
                  <a:lnTo>
                    <a:pt x="1314" y="114"/>
                  </a:lnTo>
                  <a:lnTo>
                    <a:pt x="1314" y="122"/>
                  </a:lnTo>
                  <a:lnTo>
                    <a:pt x="1314" y="122"/>
                  </a:lnTo>
                  <a:lnTo>
                    <a:pt x="1314" y="130"/>
                  </a:lnTo>
                  <a:lnTo>
                    <a:pt x="1312" y="136"/>
                  </a:lnTo>
                  <a:lnTo>
                    <a:pt x="1308" y="144"/>
                  </a:lnTo>
                  <a:lnTo>
                    <a:pt x="1304" y="148"/>
                  </a:lnTo>
                  <a:lnTo>
                    <a:pt x="1298" y="154"/>
                  </a:lnTo>
                  <a:lnTo>
                    <a:pt x="1292" y="156"/>
                  </a:lnTo>
                  <a:lnTo>
                    <a:pt x="1286" y="158"/>
                  </a:lnTo>
                  <a:lnTo>
                    <a:pt x="1278" y="160"/>
                  </a:lnTo>
                  <a:lnTo>
                    <a:pt x="1278" y="160"/>
                  </a:lnTo>
                  <a:close/>
                </a:path>
              </a:pathLst>
            </a:custGeom>
            <a:solidFill>
              <a:srgbClr val="F7F8F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72"/>
            <p:cNvSpPr>
              <a:spLocks/>
            </p:cNvSpPr>
            <p:nvPr/>
          </p:nvSpPr>
          <p:spPr bwMode="auto">
            <a:xfrm>
              <a:off x="7164388" y="935038"/>
              <a:ext cx="311150" cy="311150"/>
            </a:xfrm>
            <a:custGeom>
              <a:avLst/>
              <a:gdLst/>
              <a:ahLst/>
              <a:cxnLst>
                <a:cxn ang="0">
                  <a:pos x="196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196" y="196"/>
                </a:cxn>
              </a:cxnLst>
              <a:rect l="0" t="0" r="r" b="b"/>
              <a:pathLst>
                <a:path w="196" h="196">
                  <a:moveTo>
                    <a:pt x="196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196" y="196"/>
                  </a:lnTo>
                  <a:close/>
                </a:path>
              </a:pathLst>
            </a:custGeom>
            <a:solidFill>
              <a:srgbClr val="CFCFC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73"/>
            <p:cNvSpPr>
              <a:spLocks/>
            </p:cNvSpPr>
            <p:nvPr/>
          </p:nvSpPr>
          <p:spPr bwMode="auto">
            <a:xfrm>
              <a:off x="4478338" y="1287463"/>
              <a:ext cx="3086100" cy="1428750"/>
            </a:xfrm>
            <a:custGeom>
              <a:avLst/>
              <a:gdLst/>
              <a:ahLst/>
              <a:cxnLst>
                <a:cxn ang="0">
                  <a:pos x="1668" y="42"/>
                </a:cxn>
                <a:cxn ang="0">
                  <a:pos x="1668" y="42"/>
                </a:cxn>
                <a:cxn ang="0">
                  <a:pos x="1664" y="34"/>
                </a:cxn>
                <a:cxn ang="0">
                  <a:pos x="1658" y="26"/>
                </a:cxn>
                <a:cxn ang="0">
                  <a:pos x="1652" y="18"/>
                </a:cxn>
                <a:cxn ang="0">
                  <a:pos x="1646" y="12"/>
                </a:cxn>
                <a:cxn ang="0">
                  <a:pos x="1646" y="12"/>
                </a:cxn>
                <a:cxn ang="0">
                  <a:pos x="1636" y="8"/>
                </a:cxn>
                <a:cxn ang="0">
                  <a:pos x="1628" y="4"/>
                </a:cxn>
                <a:cxn ang="0">
                  <a:pos x="1618" y="2"/>
                </a:cxn>
                <a:cxn ang="0">
                  <a:pos x="1610" y="0"/>
                </a:cxn>
                <a:cxn ang="0">
                  <a:pos x="60" y="0"/>
                </a:cxn>
                <a:cxn ang="0">
                  <a:pos x="60" y="0"/>
                </a:cxn>
                <a:cxn ang="0">
                  <a:pos x="46" y="2"/>
                </a:cxn>
                <a:cxn ang="0">
                  <a:pos x="32" y="6"/>
                </a:cxn>
                <a:cxn ang="0">
                  <a:pos x="20" y="14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4" y="38"/>
                </a:cxn>
                <a:cxn ang="0">
                  <a:pos x="0" y="52"/>
                </a:cxn>
                <a:cxn ang="0">
                  <a:pos x="0" y="66"/>
                </a:cxn>
                <a:cxn ang="0">
                  <a:pos x="2" y="80"/>
                </a:cxn>
                <a:cxn ang="0">
                  <a:pos x="268" y="900"/>
                </a:cxn>
                <a:cxn ang="0">
                  <a:pos x="1944" y="900"/>
                </a:cxn>
                <a:cxn ang="0">
                  <a:pos x="1668" y="42"/>
                </a:cxn>
              </a:cxnLst>
              <a:rect l="0" t="0" r="r" b="b"/>
              <a:pathLst>
                <a:path w="1944" h="900">
                  <a:moveTo>
                    <a:pt x="1668" y="42"/>
                  </a:moveTo>
                  <a:lnTo>
                    <a:pt x="1668" y="42"/>
                  </a:lnTo>
                  <a:lnTo>
                    <a:pt x="1664" y="34"/>
                  </a:lnTo>
                  <a:lnTo>
                    <a:pt x="1658" y="26"/>
                  </a:lnTo>
                  <a:lnTo>
                    <a:pt x="1652" y="18"/>
                  </a:lnTo>
                  <a:lnTo>
                    <a:pt x="1646" y="12"/>
                  </a:lnTo>
                  <a:lnTo>
                    <a:pt x="1646" y="12"/>
                  </a:lnTo>
                  <a:lnTo>
                    <a:pt x="1636" y="8"/>
                  </a:lnTo>
                  <a:lnTo>
                    <a:pt x="1628" y="4"/>
                  </a:lnTo>
                  <a:lnTo>
                    <a:pt x="1618" y="2"/>
                  </a:lnTo>
                  <a:lnTo>
                    <a:pt x="161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46" y="2"/>
                  </a:lnTo>
                  <a:lnTo>
                    <a:pt x="32" y="6"/>
                  </a:lnTo>
                  <a:lnTo>
                    <a:pt x="20" y="1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4" y="38"/>
                  </a:lnTo>
                  <a:lnTo>
                    <a:pt x="0" y="52"/>
                  </a:lnTo>
                  <a:lnTo>
                    <a:pt x="0" y="66"/>
                  </a:lnTo>
                  <a:lnTo>
                    <a:pt x="2" y="80"/>
                  </a:lnTo>
                  <a:lnTo>
                    <a:pt x="268" y="900"/>
                  </a:lnTo>
                  <a:lnTo>
                    <a:pt x="1944" y="900"/>
                  </a:lnTo>
                  <a:lnTo>
                    <a:pt x="1668" y="42"/>
                  </a:lnTo>
                  <a:close/>
                </a:path>
              </a:pathLst>
            </a:custGeom>
            <a:solidFill>
              <a:srgbClr val="FBC15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8" name="그룹 37"/>
          <p:cNvGrpSpPr/>
          <p:nvPr userDrawn="1"/>
        </p:nvGrpSpPr>
        <p:grpSpPr>
          <a:xfrm>
            <a:off x="1024309" y="5367850"/>
            <a:ext cx="809200" cy="680276"/>
            <a:chOff x="10845804" y="1177925"/>
            <a:chExt cx="936621" cy="787400"/>
          </a:xfrm>
          <a:solidFill>
            <a:schemeClr val="bg1"/>
          </a:solidFill>
          <a:effectLst/>
        </p:grpSpPr>
        <p:sp>
          <p:nvSpPr>
            <p:cNvPr id="39" name="Freeform 204"/>
            <p:cNvSpPr>
              <a:spLocks noEditPoints="1"/>
            </p:cNvSpPr>
            <p:nvPr/>
          </p:nvSpPr>
          <p:spPr bwMode="auto">
            <a:xfrm>
              <a:off x="10845804" y="1517650"/>
              <a:ext cx="479426" cy="447675"/>
            </a:xfrm>
            <a:custGeom>
              <a:avLst/>
              <a:gdLst/>
              <a:ahLst/>
              <a:cxnLst>
                <a:cxn ang="0">
                  <a:pos x="302" y="108"/>
                </a:cxn>
                <a:cxn ang="0">
                  <a:pos x="298" y="86"/>
                </a:cxn>
                <a:cxn ang="0">
                  <a:pos x="290" y="66"/>
                </a:cxn>
                <a:cxn ang="0">
                  <a:pos x="276" y="48"/>
                </a:cxn>
                <a:cxn ang="0">
                  <a:pos x="234" y="20"/>
                </a:cxn>
                <a:cxn ang="0">
                  <a:pos x="180" y="4"/>
                </a:cxn>
                <a:cxn ang="0">
                  <a:pos x="150" y="0"/>
                </a:cxn>
                <a:cxn ang="0">
                  <a:pos x="92" y="10"/>
                </a:cxn>
                <a:cxn ang="0">
                  <a:pos x="44" y="32"/>
                </a:cxn>
                <a:cxn ang="0">
                  <a:pos x="18" y="58"/>
                </a:cxn>
                <a:cxn ang="0">
                  <a:pos x="6" y="76"/>
                </a:cxn>
                <a:cxn ang="0">
                  <a:pos x="0" y="98"/>
                </a:cxn>
                <a:cxn ang="0">
                  <a:pos x="0" y="108"/>
                </a:cxn>
                <a:cxn ang="0">
                  <a:pos x="2" y="128"/>
                </a:cxn>
                <a:cxn ang="0">
                  <a:pos x="22" y="164"/>
                </a:cxn>
                <a:cxn ang="0">
                  <a:pos x="56" y="192"/>
                </a:cxn>
                <a:cxn ang="0">
                  <a:pos x="102" y="210"/>
                </a:cxn>
                <a:cxn ang="0">
                  <a:pos x="126" y="216"/>
                </a:cxn>
                <a:cxn ang="0">
                  <a:pos x="178" y="214"/>
                </a:cxn>
                <a:cxn ang="0">
                  <a:pos x="178" y="214"/>
                </a:cxn>
                <a:cxn ang="0">
                  <a:pos x="178" y="214"/>
                </a:cxn>
                <a:cxn ang="0">
                  <a:pos x="202" y="210"/>
                </a:cxn>
                <a:cxn ang="0">
                  <a:pos x="248" y="192"/>
                </a:cxn>
                <a:cxn ang="0">
                  <a:pos x="280" y="164"/>
                </a:cxn>
                <a:cxn ang="0">
                  <a:pos x="298" y="128"/>
                </a:cxn>
                <a:cxn ang="0">
                  <a:pos x="302" y="108"/>
                </a:cxn>
                <a:cxn ang="0">
                  <a:pos x="84" y="126"/>
                </a:cxn>
                <a:cxn ang="0">
                  <a:pos x="78" y="124"/>
                </a:cxn>
                <a:cxn ang="0">
                  <a:pos x="68" y="116"/>
                </a:cxn>
                <a:cxn ang="0">
                  <a:pos x="66" y="108"/>
                </a:cxn>
                <a:cxn ang="0">
                  <a:pos x="72" y="96"/>
                </a:cxn>
                <a:cxn ang="0">
                  <a:pos x="84" y="92"/>
                </a:cxn>
                <a:cxn ang="0">
                  <a:pos x="90" y="92"/>
                </a:cxn>
                <a:cxn ang="0">
                  <a:pos x="100" y="102"/>
                </a:cxn>
                <a:cxn ang="0">
                  <a:pos x="102" y="108"/>
                </a:cxn>
                <a:cxn ang="0">
                  <a:pos x="96" y="122"/>
                </a:cxn>
                <a:cxn ang="0">
                  <a:pos x="84" y="126"/>
                </a:cxn>
                <a:cxn ang="0">
                  <a:pos x="128" y="216"/>
                </a:cxn>
                <a:cxn ang="0">
                  <a:pos x="132" y="216"/>
                </a:cxn>
                <a:cxn ang="0">
                  <a:pos x="150" y="126"/>
                </a:cxn>
                <a:cxn ang="0">
                  <a:pos x="144" y="124"/>
                </a:cxn>
                <a:cxn ang="0">
                  <a:pos x="134" y="116"/>
                </a:cxn>
                <a:cxn ang="0">
                  <a:pos x="134" y="108"/>
                </a:cxn>
                <a:cxn ang="0">
                  <a:pos x="138" y="96"/>
                </a:cxn>
                <a:cxn ang="0">
                  <a:pos x="150" y="92"/>
                </a:cxn>
                <a:cxn ang="0">
                  <a:pos x="158" y="92"/>
                </a:cxn>
                <a:cxn ang="0">
                  <a:pos x="166" y="102"/>
                </a:cxn>
                <a:cxn ang="0">
                  <a:pos x="168" y="108"/>
                </a:cxn>
                <a:cxn ang="0">
                  <a:pos x="162" y="122"/>
                </a:cxn>
                <a:cxn ang="0">
                  <a:pos x="150" y="126"/>
                </a:cxn>
                <a:cxn ang="0">
                  <a:pos x="214" y="126"/>
                </a:cxn>
                <a:cxn ang="0">
                  <a:pos x="208" y="124"/>
                </a:cxn>
                <a:cxn ang="0">
                  <a:pos x="198" y="116"/>
                </a:cxn>
                <a:cxn ang="0">
                  <a:pos x="196" y="108"/>
                </a:cxn>
                <a:cxn ang="0">
                  <a:pos x="202" y="96"/>
                </a:cxn>
                <a:cxn ang="0">
                  <a:pos x="214" y="92"/>
                </a:cxn>
                <a:cxn ang="0">
                  <a:pos x="222" y="92"/>
                </a:cxn>
                <a:cxn ang="0">
                  <a:pos x="230" y="102"/>
                </a:cxn>
                <a:cxn ang="0">
                  <a:pos x="232" y="108"/>
                </a:cxn>
                <a:cxn ang="0">
                  <a:pos x="226" y="122"/>
                </a:cxn>
                <a:cxn ang="0">
                  <a:pos x="214" y="126"/>
                </a:cxn>
              </a:cxnLst>
              <a:rect l="0" t="0" r="r" b="b"/>
              <a:pathLst>
                <a:path w="302" h="282">
                  <a:moveTo>
                    <a:pt x="302" y="108"/>
                  </a:moveTo>
                  <a:lnTo>
                    <a:pt x="302" y="108"/>
                  </a:lnTo>
                  <a:lnTo>
                    <a:pt x="300" y="98"/>
                  </a:lnTo>
                  <a:lnTo>
                    <a:pt x="298" y="86"/>
                  </a:lnTo>
                  <a:lnTo>
                    <a:pt x="294" y="76"/>
                  </a:lnTo>
                  <a:lnTo>
                    <a:pt x="290" y="66"/>
                  </a:lnTo>
                  <a:lnTo>
                    <a:pt x="282" y="58"/>
                  </a:lnTo>
                  <a:lnTo>
                    <a:pt x="276" y="48"/>
                  </a:lnTo>
                  <a:lnTo>
                    <a:pt x="258" y="32"/>
                  </a:lnTo>
                  <a:lnTo>
                    <a:pt x="234" y="20"/>
                  </a:lnTo>
                  <a:lnTo>
                    <a:pt x="210" y="10"/>
                  </a:lnTo>
                  <a:lnTo>
                    <a:pt x="180" y="4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20" y="4"/>
                  </a:lnTo>
                  <a:lnTo>
                    <a:pt x="92" y="10"/>
                  </a:lnTo>
                  <a:lnTo>
                    <a:pt x="66" y="20"/>
                  </a:lnTo>
                  <a:lnTo>
                    <a:pt x="44" y="32"/>
                  </a:lnTo>
                  <a:lnTo>
                    <a:pt x="26" y="48"/>
                  </a:lnTo>
                  <a:lnTo>
                    <a:pt x="18" y="58"/>
                  </a:lnTo>
                  <a:lnTo>
                    <a:pt x="12" y="66"/>
                  </a:lnTo>
                  <a:lnTo>
                    <a:pt x="6" y="76"/>
                  </a:lnTo>
                  <a:lnTo>
                    <a:pt x="2" y="86"/>
                  </a:lnTo>
                  <a:lnTo>
                    <a:pt x="0" y="98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0" y="118"/>
                  </a:lnTo>
                  <a:lnTo>
                    <a:pt x="2" y="128"/>
                  </a:lnTo>
                  <a:lnTo>
                    <a:pt x="10" y="146"/>
                  </a:lnTo>
                  <a:lnTo>
                    <a:pt x="22" y="164"/>
                  </a:lnTo>
                  <a:lnTo>
                    <a:pt x="36" y="180"/>
                  </a:lnTo>
                  <a:lnTo>
                    <a:pt x="56" y="192"/>
                  </a:lnTo>
                  <a:lnTo>
                    <a:pt x="78" y="202"/>
                  </a:lnTo>
                  <a:lnTo>
                    <a:pt x="102" y="210"/>
                  </a:lnTo>
                  <a:lnTo>
                    <a:pt x="128" y="216"/>
                  </a:lnTo>
                  <a:lnTo>
                    <a:pt x="126" y="216"/>
                  </a:lnTo>
                  <a:lnTo>
                    <a:pt x="212" y="282"/>
                  </a:lnTo>
                  <a:lnTo>
                    <a:pt x="178" y="214"/>
                  </a:lnTo>
                  <a:lnTo>
                    <a:pt x="178" y="214"/>
                  </a:lnTo>
                  <a:lnTo>
                    <a:pt x="178" y="214"/>
                  </a:lnTo>
                  <a:lnTo>
                    <a:pt x="174" y="216"/>
                  </a:lnTo>
                  <a:lnTo>
                    <a:pt x="178" y="214"/>
                  </a:lnTo>
                  <a:lnTo>
                    <a:pt x="178" y="214"/>
                  </a:lnTo>
                  <a:lnTo>
                    <a:pt x="202" y="210"/>
                  </a:lnTo>
                  <a:lnTo>
                    <a:pt x="226" y="202"/>
                  </a:lnTo>
                  <a:lnTo>
                    <a:pt x="248" y="192"/>
                  </a:lnTo>
                  <a:lnTo>
                    <a:pt x="266" y="178"/>
                  </a:lnTo>
                  <a:lnTo>
                    <a:pt x="280" y="164"/>
                  </a:lnTo>
                  <a:lnTo>
                    <a:pt x="292" y="146"/>
                  </a:lnTo>
                  <a:lnTo>
                    <a:pt x="298" y="128"/>
                  </a:lnTo>
                  <a:lnTo>
                    <a:pt x="300" y="118"/>
                  </a:lnTo>
                  <a:lnTo>
                    <a:pt x="302" y="108"/>
                  </a:lnTo>
                  <a:lnTo>
                    <a:pt x="302" y="108"/>
                  </a:lnTo>
                  <a:close/>
                  <a:moveTo>
                    <a:pt x="84" y="126"/>
                  </a:moveTo>
                  <a:lnTo>
                    <a:pt x="84" y="126"/>
                  </a:lnTo>
                  <a:lnTo>
                    <a:pt x="78" y="124"/>
                  </a:lnTo>
                  <a:lnTo>
                    <a:pt x="72" y="122"/>
                  </a:lnTo>
                  <a:lnTo>
                    <a:pt x="68" y="116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68" y="102"/>
                  </a:lnTo>
                  <a:lnTo>
                    <a:pt x="72" y="96"/>
                  </a:lnTo>
                  <a:lnTo>
                    <a:pt x="78" y="92"/>
                  </a:lnTo>
                  <a:lnTo>
                    <a:pt x="84" y="92"/>
                  </a:lnTo>
                  <a:lnTo>
                    <a:pt x="84" y="92"/>
                  </a:lnTo>
                  <a:lnTo>
                    <a:pt x="90" y="92"/>
                  </a:lnTo>
                  <a:lnTo>
                    <a:pt x="96" y="96"/>
                  </a:lnTo>
                  <a:lnTo>
                    <a:pt x="100" y="102"/>
                  </a:lnTo>
                  <a:lnTo>
                    <a:pt x="102" y="108"/>
                  </a:lnTo>
                  <a:lnTo>
                    <a:pt x="102" y="108"/>
                  </a:lnTo>
                  <a:lnTo>
                    <a:pt x="100" y="116"/>
                  </a:lnTo>
                  <a:lnTo>
                    <a:pt x="96" y="122"/>
                  </a:lnTo>
                  <a:lnTo>
                    <a:pt x="90" y="124"/>
                  </a:lnTo>
                  <a:lnTo>
                    <a:pt x="84" y="126"/>
                  </a:lnTo>
                  <a:lnTo>
                    <a:pt x="84" y="126"/>
                  </a:lnTo>
                  <a:close/>
                  <a:moveTo>
                    <a:pt x="128" y="216"/>
                  </a:moveTo>
                  <a:lnTo>
                    <a:pt x="128" y="216"/>
                  </a:lnTo>
                  <a:lnTo>
                    <a:pt x="132" y="216"/>
                  </a:lnTo>
                  <a:lnTo>
                    <a:pt x="128" y="216"/>
                  </a:lnTo>
                  <a:close/>
                  <a:moveTo>
                    <a:pt x="150" y="126"/>
                  </a:moveTo>
                  <a:lnTo>
                    <a:pt x="150" y="126"/>
                  </a:lnTo>
                  <a:lnTo>
                    <a:pt x="144" y="124"/>
                  </a:lnTo>
                  <a:lnTo>
                    <a:pt x="138" y="122"/>
                  </a:lnTo>
                  <a:lnTo>
                    <a:pt x="134" y="116"/>
                  </a:lnTo>
                  <a:lnTo>
                    <a:pt x="134" y="108"/>
                  </a:lnTo>
                  <a:lnTo>
                    <a:pt x="134" y="108"/>
                  </a:lnTo>
                  <a:lnTo>
                    <a:pt x="134" y="102"/>
                  </a:lnTo>
                  <a:lnTo>
                    <a:pt x="138" y="96"/>
                  </a:lnTo>
                  <a:lnTo>
                    <a:pt x="144" y="92"/>
                  </a:lnTo>
                  <a:lnTo>
                    <a:pt x="150" y="92"/>
                  </a:lnTo>
                  <a:lnTo>
                    <a:pt x="150" y="92"/>
                  </a:lnTo>
                  <a:lnTo>
                    <a:pt x="158" y="92"/>
                  </a:lnTo>
                  <a:lnTo>
                    <a:pt x="162" y="96"/>
                  </a:lnTo>
                  <a:lnTo>
                    <a:pt x="166" y="102"/>
                  </a:lnTo>
                  <a:lnTo>
                    <a:pt x="168" y="108"/>
                  </a:lnTo>
                  <a:lnTo>
                    <a:pt x="168" y="108"/>
                  </a:lnTo>
                  <a:lnTo>
                    <a:pt x="166" y="116"/>
                  </a:lnTo>
                  <a:lnTo>
                    <a:pt x="162" y="122"/>
                  </a:lnTo>
                  <a:lnTo>
                    <a:pt x="158" y="124"/>
                  </a:lnTo>
                  <a:lnTo>
                    <a:pt x="150" y="126"/>
                  </a:lnTo>
                  <a:lnTo>
                    <a:pt x="150" y="126"/>
                  </a:lnTo>
                  <a:close/>
                  <a:moveTo>
                    <a:pt x="214" y="126"/>
                  </a:moveTo>
                  <a:lnTo>
                    <a:pt x="214" y="126"/>
                  </a:lnTo>
                  <a:lnTo>
                    <a:pt x="208" y="124"/>
                  </a:lnTo>
                  <a:lnTo>
                    <a:pt x="202" y="122"/>
                  </a:lnTo>
                  <a:lnTo>
                    <a:pt x="198" y="116"/>
                  </a:lnTo>
                  <a:lnTo>
                    <a:pt x="196" y="108"/>
                  </a:lnTo>
                  <a:lnTo>
                    <a:pt x="196" y="108"/>
                  </a:lnTo>
                  <a:lnTo>
                    <a:pt x="198" y="102"/>
                  </a:lnTo>
                  <a:lnTo>
                    <a:pt x="202" y="96"/>
                  </a:lnTo>
                  <a:lnTo>
                    <a:pt x="208" y="92"/>
                  </a:lnTo>
                  <a:lnTo>
                    <a:pt x="214" y="92"/>
                  </a:lnTo>
                  <a:lnTo>
                    <a:pt x="214" y="92"/>
                  </a:lnTo>
                  <a:lnTo>
                    <a:pt x="222" y="92"/>
                  </a:lnTo>
                  <a:lnTo>
                    <a:pt x="226" y="96"/>
                  </a:lnTo>
                  <a:lnTo>
                    <a:pt x="230" y="102"/>
                  </a:lnTo>
                  <a:lnTo>
                    <a:pt x="232" y="108"/>
                  </a:lnTo>
                  <a:lnTo>
                    <a:pt x="232" y="108"/>
                  </a:lnTo>
                  <a:lnTo>
                    <a:pt x="230" y="116"/>
                  </a:lnTo>
                  <a:lnTo>
                    <a:pt x="226" y="122"/>
                  </a:lnTo>
                  <a:lnTo>
                    <a:pt x="222" y="124"/>
                  </a:lnTo>
                  <a:lnTo>
                    <a:pt x="214" y="126"/>
                  </a:lnTo>
                  <a:lnTo>
                    <a:pt x="214" y="12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206"/>
            <p:cNvSpPr>
              <a:spLocks noEditPoints="1"/>
            </p:cNvSpPr>
            <p:nvPr/>
          </p:nvSpPr>
          <p:spPr bwMode="auto">
            <a:xfrm>
              <a:off x="10979150" y="1177925"/>
              <a:ext cx="803275" cy="739775"/>
            </a:xfrm>
            <a:custGeom>
              <a:avLst/>
              <a:gdLst/>
              <a:ahLst/>
              <a:cxnLst>
                <a:cxn ang="0">
                  <a:pos x="506" y="164"/>
                </a:cxn>
                <a:cxn ang="0">
                  <a:pos x="488" y="112"/>
                </a:cxn>
                <a:cxn ang="0">
                  <a:pos x="450" y="66"/>
                </a:cxn>
                <a:cxn ang="0">
                  <a:pos x="396" y="32"/>
                </a:cxn>
                <a:cxn ang="0">
                  <a:pos x="328" y="10"/>
                </a:cxn>
                <a:cxn ang="0">
                  <a:pos x="254" y="0"/>
                </a:cxn>
                <a:cxn ang="0">
                  <a:pos x="202" y="4"/>
                </a:cxn>
                <a:cxn ang="0">
                  <a:pos x="132" y="22"/>
                </a:cxn>
                <a:cxn ang="0">
                  <a:pos x="74" y="54"/>
                </a:cxn>
                <a:cxn ang="0">
                  <a:pos x="30" y="96"/>
                </a:cxn>
                <a:cxn ang="0">
                  <a:pos x="6" y="146"/>
                </a:cxn>
                <a:cxn ang="0">
                  <a:pos x="0" y="182"/>
                </a:cxn>
                <a:cxn ang="0">
                  <a:pos x="34" y="198"/>
                </a:cxn>
                <a:cxn ang="0">
                  <a:pos x="84" y="196"/>
                </a:cxn>
                <a:cxn ang="0">
                  <a:pos x="136" y="206"/>
                </a:cxn>
                <a:cxn ang="0">
                  <a:pos x="180" y="224"/>
                </a:cxn>
                <a:cxn ang="0">
                  <a:pos x="214" y="252"/>
                </a:cxn>
                <a:cxn ang="0">
                  <a:pos x="236" y="284"/>
                </a:cxn>
                <a:cxn ang="0">
                  <a:pos x="244" y="322"/>
                </a:cxn>
                <a:cxn ang="0">
                  <a:pos x="242" y="344"/>
                </a:cxn>
                <a:cxn ang="0">
                  <a:pos x="266" y="364"/>
                </a:cxn>
                <a:cxn ang="0">
                  <a:pos x="258" y="466"/>
                </a:cxn>
                <a:cxn ang="0">
                  <a:pos x="424" y="316"/>
                </a:cxn>
                <a:cxn ang="0">
                  <a:pos x="458" y="290"/>
                </a:cxn>
                <a:cxn ang="0">
                  <a:pos x="494" y="240"/>
                </a:cxn>
                <a:cxn ang="0">
                  <a:pos x="506" y="182"/>
                </a:cxn>
                <a:cxn ang="0">
                  <a:pos x="154" y="202"/>
                </a:cxn>
                <a:cxn ang="0">
                  <a:pos x="130" y="192"/>
                </a:cxn>
                <a:cxn ang="0">
                  <a:pos x="120" y="170"/>
                </a:cxn>
                <a:cxn ang="0">
                  <a:pos x="122" y="158"/>
                </a:cxn>
                <a:cxn ang="0">
                  <a:pos x="140" y="142"/>
                </a:cxn>
                <a:cxn ang="0">
                  <a:pos x="154" y="140"/>
                </a:cxn>
                <a:cxn ang="0">
                  <a:pos x="176" y="148"/>
                </a:cxn>
                <a:cxn ang="0">
                  <a:pos x="186" y="164"/>
                </a:cxn>
                <a:cxn ang="0">
                  <a:pos x="186" y="176"/>
                </a:cxn>
                <a:cxn ang="0">
                  <a:pos x="176" y="192"/>
                </a:cxn>
                <a:cxn ang="0">
                  <a:pos x="154" y="202"/>
                </a:cxn>
                <a:cxn ang="0">
                  <a:pos x="254" y="202"/>
                </a:cxn>
                <a:cxn ang="0">
                  <a:pos x="232" y="192"/>
                </a:cxn>
                <a:cxn ang="0">
                  <a:pos x="222" y="176"/>
                </a:cxn>
                <a:cxn ang="0">
                  <a:pos x="222" y="164"/>
                </a:cxn>
                <a:cxn ang="0">
                  <a:pos x="232" y="148"/>
                </a:cxn>
                <a:cxn ang="0">
                  <a:pos x="254" y="140"/>
                </a:cxn>
                <a:cxn ang="0">
                  <a:pos x="268" y="142"/>
                </a:cxn>
                <a:cxn ang="0">
                  <a:pos x="286" y="158"/>
                </a:cxn>
                <a:cxn ang="0">
                  <a:pos x="288" y="170"/>
                </a:cxn>
                <a:cxn ang="0">
                  <a:pos x="282" y="188"/>
                </a:cxn>
                <a:cxn ang="0">
                  <a:pos x="262" y="200"/>
                </a:cxn>
                <a:cxn ang="0">
                  <a:pos x="360" y="202"/>
                </a:cxn>
                <a:cxn ang="0">
                  <a:pos x="348" y="198"/>
                </a:cxn>
                <a:cxn ang="0">
                  <a:pos x="328" y="176"/>
                </a:cxn>
                <a:cxn ang="0">
                  <a:pos x="328" y="164"/>
                </a:cxn>
                <a:cxn ang="0">
                  <a:pos x="336" y="148"/>
                </a:cxn>
                <a:cxn ang="0">
                  <a:pos x="360" y="140"/>
                </a:cxn>
                <a:cxn ang="0">
                  <a:pos x="372" y="142"/>
                </a:cxn>
                <a:cxn ang="0">
                  <a:pos x="390" y="158"/>
                </a:cxn>
                <a:cxn ang="0">
                  <a:pos x="392" y="170"/>
                </a:cxn>
                <a:cxn ang="0">
                  <a:pos x="384" y="192"/>
                </a:cxn>
                <a:cxn ang="0">
                  <a:pos x="360" y="202"/>
                </a:cxn>
              </a:cxnLst>
              <a:rect l="0" t="0" r="r" b="b"/>
              <a:pathLst>
                <a:path w="506" h="466">
                  <a:moveTo>
                    <a:pt x="506" y="182"/>
                  </a:moveTo>
                  <a:lnTo>
                    <a:pt x="506" y="182"/>
                  </a:lnTo>
                  <a:lnTo>
                    <a:pt x="506" y="164"/>
                  </a:lnTo>
                  <a:lnTo>
                    <a:pt x="502" y="146"/>
                  </a:lnTo>
                  <a:lnTo>
                    <a:pt x="496" y="128"/>
                  </a:lnTo>
                  <a:lnTo>
                    <a:pt x="488" y="112"/>
                  </a:lnTo>
                  <a:lnTo>
                    <a:pt x="476" y="96"/>
                  </a:lnTo>
                  <a:lnTo>
                    <a:pt x="464" y="80"/>
                  </a:lnTo>
                  <a:lnTo>
                    <a:pt x="450" y="66"/>
                  </a:lnTo>
                  <a:lnTo>
                    <a:pt x="432" y="54"/>
                  </a:lnTo>
                  <a:lnTo>
                    <a:pt x="414" y="42"/>
                  </a:lnTo>
                  <a:lnTo>
                    <a:pt x="396" y="32"/>
                  </a:lnTo>
                  <a:lnTo>
                    <a:pt x="374" y="22"/>
                  </a:lnTo>
                  <a:lnTo>
                    <a:pt x="352" y="16"/>
                  </a:lnTo>
                  <a:lnTo>
                    <a:pt x="328" y="10"/>
                  </a:lnTo>
                  <a:lnTo>
                    <a:pt x="304" y="4"/>
                  </a:lnTo>
                  <a:lnTo>
                    <a:pt x="280" y="2"/>
                  </a:lnTo>
                  <a:lnTo>
                    <a:pt x="254" y="0"/>
                  </a:lnTo>
                  <a:lnTo>
                    <a:pt x="254" y="0"/>
                  </a:lnTo>
                  <a:lnTo>
                    <a:pt x="228" y="2"/>
                  </a:lnTo>
                  <a:lnTo>
                    <a:pt x="202" y="4"/>
                  </a:lnTo>
                  <a:lnTo>
                    <a:pt x="178" y="10"/>
                  </a:lnTo>
                  <a:lnTo>
                    <a:pt x="154" y="16"/>
                  </a:lnTo>
                  <a:lnTo>
                    <a:pt x="132" y="22"/>
                  </a:lnTo>
                  <a:lnTo>
                    <a:pt x="112" y="32"/>
                  </a:lnTo>
                  <a:lnTo>
                    <a:pt x="92" y="42"/>
                  </a:lnTo>
                  <a:lnTo>
                    <a:pt x="74" y="54"/>
                  </a:lnTo>
                  <a:lnTo>
                    <a:pt x="58" y="66"/>
                  </a:lnTo>
                  <a:lnTo>
                    <a:pt x="44" y="80"/>
                  </a:lnTo>
                  <a:lnTo>
                    <a:pt x="30" y="96"/>
                  </a:lnTo>
                  <a:lnTo>
                    <a:pt x="20" y="112"/>
                  </a:lnTo>
                  <a:lnTo>
                    <a:pt x="12" y="128"/>
                  </a:lnTo>
                  <a:lnTo>
                    <a:pt x="6" y="146"/>
                  </a:lnTo>
                  <a:lnTo>
                    <a:pt x="2" y="164"/>
                  </a:lnTo>
                  <a:lnTo>
                    <a:pt x="0" y="182"/>
                  </a:lnTo>
                  <a:lnTo>
                    <a:pt x="0" y="182"/>
                  </a:lnTo>
                  <a:lnTo>
                    <a:pt x="2" y="204"/>
                  </a:lnTo>
                  <a:lnTo>
                    <a:pt x="2" y="204"/>
                  </a:lnTo>
                  <a:lnTo>
                    <a:pt x="34" y="198"/>
                  </a:lnTo>
                  <a:lnTo>
                    <a:pt x="66" y="196"/>
                  </a:lnTo>
                  <a:lnTo>
                    <a:pt x="66" y="196"/>
                  </a:lnTo>
                  <a:lnTo>
                    <a:pt x="84" y="196"/>
                  </a:lnTo>
                  <a:lnTo>
                    <a:pt x="102" y="198"/>
                  </a:lnTo>
                  <a:lnTo>
                    <a:pt x="120" y="202"/>
                  </a:lnTo>
                  <a:lnTo>
                    <a:pt x="136" y="206"/>
                  </a:lnTo>
                  <a:lnTo>
                    <a:pt x="152" y="212"/>
                  </a:lnTo>
                  <a:lnTo>
                    <a:pt x="166" y="218"/>
                  </a:lnTo>
                  <a:lnTo>
                    <a:pt x="180" y="224"/>
                  </a:lnTo>
                  <a:lnTo>
                    <a:pt x="192" y="234"/>
                  </a:lnTo>
                  <a:lnTo>
                    <a:pt x="204" y="242"/>
                  </a:lnTo>
                  <a:lnTo>
                    <a:pt x="214" y="252"/>
                  </a:lnTo>
                  <a:lnTo>
                    <a:pt x="222" y="262"/>
                  </a:lnTo>
                  <a:lnTo>
                    <a:pt x="230" y="274"/>
                  </a:lnTo>
                  <a:lnTo>
                    <a:pt x="236" y="284"/>
                  </a:lnTo>
                  <a:lnTo>
                    <a:pt x="240" y="298"/>
                  </a:lnTo>
                  <a:lnTo>
                    <a:pt x="242" y="310"/>
                  </a:lnTo>
                  <a:lnTo>
                    <a:pt x="244" y="322"/>
                  </a:lnTo>
                  <a:lnTo>
                    <a:pt x="244" y="322"/>
                  </a:lnTo>
                  <a:lnTo>
                    <a:pt x="244" y="334"/>
                  </a:lnTo>
                  <a:lnTo>
                    <a:pt x="242" y="344"/>
                  </a:lnTo>
                  <a:lnTo>
                    <a:pt x="234" y="364"/>
                  </a:lnTo>
                  <a:lnTo>
                    <a:pt x="234" y="364"/>
                  </a:lnTo>
                  <a:lnTo>
                    <a:pt x="266" y="364"/>
                  </a:lnTo>
                  <a:lnTo>
                    <a:pt x="298" y="360"/>
                  </a:lnTo>
                  <a:lnTo>
                    <a:pt x="330" y="356"/>
                  </a:lnTo>
                  <a:lnTo>
                    <a:pt x="258" y="466"/>
                  </a:lnTo>
                  <a:lnTo>
                    <a:pt x="428" y="314"/>
                  </a:lnTo>
                  <a:lnTo>
                    <a:pt x="428" y="314"/>
                  </a:lnTo>
                  <a:lnTo>
                    <a:pt x="424" y="316"/>
                  </a:lnTo>
                  <a:lnTo>
                    <a:pt x="424" y="316"/>
                  </a:lnTo>
                  <a:lnTo>
                    <a:pt x="442" y="304"/>
                  </a:lnTo>
                  <a:lnTo>
                    <a:pt x="458" y="290"/>
                  </a:lnTo>
                  <a:lnTo>
                    <a:pt x="472" y="274"/>
                  </a:lnTo>
                  <a:lnTo>
                    <a:pt x="484" y="258"/>
                  </a:lnTo>
                  <a:lnTo>
                    <a:pt x="494" y="240"/>
                  </a:lnTo>
                  <a:lnTo>
                    <a:pt x="502" y="222"/>
                  </a:lnTo>
                  <a:lnTo>
                    <a:pt x="506" y="202"/>
                  </a:lnTo>
                  <a:lnTo>
                    <a:pt x="506" y="182"/>
                  </a:lnTo>
                  <a:lnTo>
                    <a:pt x="506" y="182"/>
                  </a:lnTo>
                  <a:close/>
                  <a:moveTo>
                    <a:pt x="154" y="202"/>
                  </a:moveTo>
                  <a:lnTo>
                    <a:pt x="154" y="202"/>
                  </a:lnTo>
                  <a:lnTo>
                    <a:pt x="146" y="200"/>
                  </a:lnTo>
                  <a:lnTo>
                    <a:pt x="140" y="198"/>
                  </a:lnTo>
                  <a:lnTo>
                    <a:pt x="130" y="192"/>
                  </a:lnTo>
                  <a:lnTo>
                    <a:pt x="122" y="182"/>
                  </a:lnTo>
                  <a:lnTo>
                    <a:pt x="120" y="176"/>
                  </a:lnTo>
                  <a:lnTo>
                    <a:pt x="120" y="170"/>
                  </a:lnTo>
                  <a:lnTo>
                    <a:pt x="120" y="170"/>
                  </a:lnTo>
                  <a:lnTo>
                    <a:pt x="120" y="164"/>
                  </a:lnTo>
                  <a:lnTo>
                    <a:pt x="122" y="158"/>
                  </a:lnTo>
                  <a:lnTo>
                    <a:pt x="126" y="154"/>
                  </a:lnTo>
                  <a:lnTo>
                    <a:pt x="130" y="148"/>
                  </a:lnTo>
                  <a:lnTo>
                    <a:pt x="140" y="142"/>
                  </a:lnTo>
                  <a:lnTo>
                    <a:pt x="146" y="140"/>
                  </a:lnTo>
                  <a:lnTo>
                    <a:pt x="154" y="140"/>
                  </a:lnTo>
                  <a:lnTo>
                    <a:pt x="154" y="140"/>
                  </a:lnTo>
                  <a:lnTo>
                    <a:pt x="160" y="140"/>
                  </a:lnTo>
                  <a:lnTo>
                    <a:pt x="166" y="142"/>
                  </a:lnTo>
                  <a:lnTo>
                    <a:pt x="176" y="148"/>
                  </a:lnTo>
                  <a:lnTo>
                    <a:pt x="180" y="154"/>
                  </a:lnTo>
                  <a:lnTo>
                    <a:pt x="184" y="158"/>
                  </a:lnTo>
                  <a:lnTo>
                    <a:pt x="186" y="164"/>
                  </a:lnTo>
                  <a:lnTo>
                    <a:pt x="186" y="170"/>
                  </a:lnTo>
                  <a:lnTo>
                    <a:pt x="186" y="170"/>
                  </a:lnTo>
                  <a:lnTo>
                    <a:pt x="186" y="176"/>
                  </a:lnTo>
                  <a:lnTo>
                    <a:pt x="184" y="182"/>
                  </a:lnTo>
                  <a:lnTo>
                    <a:pt x="180" y="188"/>
                  </a:lnTo>
                  <a:lnTo>
                    <a:pt x="176" y="192"/>
                  </a:lnTo>
                  <a:lnTo>
                    <a:pt x="166" y="198"/>
                  </a:lnTo>
                  <a:lnTo>
                    <a:pt x="160" y="200"/>
                  </a:lnTo>
                  <a:lnTo>
                    <a:pt x="154" y="202"/>
                  </a:lnTo>
                  <a:lnTo>
                    <a:pt x="154" y="202"/>
                  </a:lnTo>
                  <a:close/>
                  <a:moveTo>
                    <a:pt x="254" y="202"/>
                  </a:moveTo>
                  <a:lnTo>
                    <a:pt x="254" y="202"/>
                  </a:lnTo>
                  <a:lnTo>
                    <a:pt x="248" y="200"/>
                  </a:lnTo>
                  <a:lnTo>
                    <a:pt x="242" y="198"/>
                  </a:lnTo>
                  <a:lnTo>
                    <a:pt x="232" y="192"/>
                  </a:lnTo>
                  <a:lnTo>
                    <a:pt x="228" y="188"/>
                  </a:lnTo>
                  <a:lnTo>
                    <a:pt x="224" y="182"/>
                  </a:lnTo>
                  <a:lnTo>
                    <a:pt x="222" y="176"/>
                  </a:lnTo>
                  <a:lnTo>
                    <a:pt x="222" y="170"/>
                  </a:lnTo>
                  <a:lnTo>
                    <a:pt x="222" y="170"/>
                  </a:lnTo>
                  <a:lnTo>
                    <a:pt x="222" y="164"/>
                  </a:lnTo>
                  <a:lnTo>
                    <a:pt x="224" y="158"/>
                  </a:lnTo>
                  <a:lnTo>
                    <a:pt x="228" y="154"/>
                  </a:lnTo>
                  <a:lnTo>
                    <a:pt x="232" y="148"/>
                  </a:lnTo>
                  <a:lnTo>
                    <a:pt x="242" y="142"/>
                  </a:lnTo>
                  <a:lnTo>
                    <a:pt x="248" y="140"/>
                  </a:lnTo>
                  <a:lnTo>
                    <a:pt x="254" y="140"/>
                  </a:lnTo>
                  <a:lnTo>
                    <a:pt x="254" y="140"/>
                  </a:lnTo>
                  <a:lnTo>
                    <a:pt x="262" y="140"/>
                  </a:lnTo>
                  <a:lnTo>
                    <a:pt x="268" y="142"/>
                  </a:lnTo>
                  <a:lnTo>
                    <a:pt x="278" y="148"/>
                  </a:lnTo>
                  <a:lnTo>
                    <a:pt x="282" y="154"/>
                  </a:lnTo>
                  <a:lnTo>
                    <a:pt x="286" y="158"/>
                  </a:lnTo>
                  <a:lnTo>
                    <a:pt x="288" y="164"/>
                  </a:lnTo>
                  <a:lnTo>
                    <a:pt x="288" y="170"/>
                  </a:lnTo>
                  <a:lnTo>
                    <a:pt x="288" y="170"/>
                  </a:lnTo>
                  <a:lnTo>
                    <a:pt x="288" y="176"/>
                  </a:lnTo>
                  <a:lnTo>
                    <a:pt x="286" y="182"/>
                  </a:lnTo>
                  <a:lnTo>
                    <a:pt x="282" y="188"/>
                  </a:lnTo>
                  <a:lnTo>
                    <a:pt x="278" y="192"/>
                  </a:lnTo>
                  <a:lnTo>
                    <a:pt x="268" y="198"/>
                  </a:lnTo>
                  <a:lnTo>
                    <a:pt x="262" y="200"/>
                  </a:lnTo>
                  <a:lnTo>
                    <a:pt x="254" y="202"/>
                  </a:lnTo>
                  <a:lnTo>
                    <a:pt x="254" y="202"/>
                  </a:lnTo>
                  <a:close/>
                  <a:moveTo>
                    <a:pt x="360" y="202"/>
                  </a:moveTo>
                  <a:lnTo>
                    <a:pt x="360" y="202"/>
                  </a:lnTo>
                  <a:lnTo>
                    <a:pt x="354" y="200"/>
                  </a:lnTo>
                  <a:lnTo>
                    <a:pt x="348" y="198"/>
                  </a:lnTo>
                  <a:lnTo>
                    <a:pt x="336" y="192"/>
                  </a:lnTo>
                  <a:lnTo>
                    <a:pt x="330" y="182"/>
                  </a:lnTo>
                  <a:lnTo>
                    <a:pt x="328" y="176"/>
                  </a:lnTo>
                  <a:lnTo>
                    <a:pt x="328" y="170"/>
                  </a:lnTo>
                  <a:lnTo>
                    <a:pt x="328" y="170"/>
                  </a:lnTo>
                  <a:lnTo>
                    <a:pt x="328" y="164"/>
                  </a:lnTo>
                  <a:lnTo>
                    <a:pt x="330" y="158"/>
                  </a:lnTo>
                  <a:lnTo>
                    <a:pt x="332" y="154"/>
                  </a:lnTo>
                  <a:lnTo>
                    <a:pt x="336" y="148"/>
                  </a:lnTo>
                  <a:lnTo>
                    <a:pt x="348" y="142"/>
                  </a:lnTo>
                  <a:lnTo>
                    <a:pt x="354" y="140"/>
                  </a:lnTo>
                  <a:lnTo>
                    <a:pt x="360" y="140"/>
                  </a:lnTo>
                  <a:lnTo>
                    <a:pt x="360" y="140"/>
                  </a:lnTo>
                  <a:lnTo>
                    <a:pt x="366" y="140"/>
                  </a:lnTo>
                  <a:lnTo>
                    <a:pt x="372" y="142"/>
                  </a:lnTo>
                  <a:lnTo>
                    <a:pt x="384" y="148"/>
                  </a:lnTo>
                  <a:lnTo>
                    <a:pt x="388" y="154"/>
                  </a:lnTo>
                  <a:lnTo>
                    <a:pt x="390" y="158"/>
                  </a:lnTo>
                  <a:lnTo>
                    <a:pt x="392" y="164"/>
                  </a:lnTo>
                  <a:lnTo>
                    <a:pt x="392" y="170"/>
                  </a:lnTo>
                  <a:lnTo>
                    <a:pt x="392" y="170"/>
                  </a:lnTo>
                  <a:lnTo>
                    <a:pt x="392" y="176"/>
                  </a:lnTo>
                  <a:lnTo>
                    <a:pt x="390" y="182"/>
                  </a:lnTo>
                  <a:lnTo>
                    <a:pt x="384" y="192"/>
                  </a:lnTo>
                  <a:lnTo>
                    <a:pt x="372" y="198"/>
                  </a:lnTo>
                  <a:lnTo>
                    <a:pt x="366" y="200"/>
                  </a:lnTo>
                  <a:lnTo>
                    <a:pt x="360" y="202"/>
                  </a:lnTo>
                  <a:lnTo>
                    <a:pt x="360" y="20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41" name="그룹 40"/>
          <p:cNvGrpSpPr/>
          <p:nvPr userDrawn="1"/>
        </p:nvGrpSpPr>
        <p:grpSpPr>
          <a:xfrm>
            <a:off x="7288776" y="5223657"/>
            <a:ext cx="798170" cy="968662"/>
            <a:chOff x="9144000" y="817563"/>
            <a:chExt cx="2660649" cy="3228976"/>
          </a:xfrm>
          <a:solidFill>
            <a:schemeClr val="bg1"/>
          </a:solidFill>
        </p:grpSpPr>
        <p:sp>
          <p:nvSpPr>
            <p:cNvPr id="42" name="Freeform 80"/>
            <p:cNvSpPr>
              <a:spLocks/>
            </p:cNvSpPr>
            <p:nvPr/>
          </p:nvSpPr>
          <p:spPr bwMode="auto">
            <a:xfrm>
              <a:off x="10356851" y="2601913"/>
              <a:ext cx="311150" cy="307976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98" y="0"/>
                </a:cxn>
                <a:cxn ang="0">
                  <a:pos x="116" y="2"/>
                </a:cxn>
                <a:cxn ang="0">
                  <a:pos x="134" y="8"/>
                </a:cxn>
                <a:cxn ang="0">
                  <a:pos x="150" y="18"/>
                </a:cxn>
                <a:cxn ang="0">
                  <a:pos x="166" y="30"/>
                </a:cxn>
                <a:cxn ang="0">
                  <a:pos x="178" y="44"/>
                </a:cxn>
                <a:cxn ang="0">
                  <a:pos x="188" y="62"/>
                </a:cxn>
                <a:cxn ang="0">
                  <a:pos x="194" y="78"/>
                </a:cxn>
                <a:cxn ang="0">
                  <a:pos x="196" y="98"/>
                </a:cxn>
                <a:cxn ang="0">
                  <a:pos x="196" y="98"/>
                </a:cxn>
                <a:cxn ang="0">
                  <a:pos x="194" y="116"/>
                </a:cxn>
                <a:cxn ang="0">
                  <a:pos x="188" y="132"/>
                </a:cxn>
                <a:cxn ang="0">
                  <a:pos x="178" y="150"/>
                </a:cxn>
                <a:cxn ang="0">
                  <a:pos x="166" y="164"/>
                </a:cxn>
                <a:cxn ang="0">
                  <a:pos x="150" y="176"/>
                </a:cxn>
                <a:cxn ang="0">
                  <a:pos x="134" y="186"/>
                </a:cxn>
                <a:cxn ang="0">
                  <a:pos x="116" y="192"/>
                </a:cxn>
                <a:cxn ang="0">
                  <a:pos x="98" y="194"/>
                </a:cxn>
                <a:cxn ang="0">
                  <a:pos x="98" y="194"/>
                </a:cxn>
                <a:cxn ang="0">
                  <a:pos x="80" y="192"/>
                </a:cxn>
                <a:cxn ang="0">
                  <a:pos x="62" y="186"/>
                </a:cxn>
                <a:cxn ang="0">
                  <a:pos x="46" y="176"/>
                </a:cxn>
                <a:cxn ang="0">
                  <a:pos x="30" y="164"/>
                </a:cxn>
                <a:cxn ang="0">
                  <a:pos x="18" y="150"/>
                </a:cxn>
                <a:cxn ang="0">
                  <a:pos x="8" y="132"/>
                </a:cxn>
                <a:cxn ang="0">
                  <a:pos x="2" y="116"/>
                </a:cxn>
                <a:cxn ang="0">
                  <a:pos x="0" y="98"/>
                </a:cxn>
                <a:cxn ang="0">
                  <a:pos x="0" y="98"/>
                </a:cxn>
                <a:cxn ang="0">
                  <a:pos x="2" y="78"/>
                </a:cxn>
                <a:cxn ang="0">
                  <a:pos x="8" y="62"/>
                </a:cxn>
                <a:cxn ang="0">
                  <a:pos x="18" y="44"/>
                </a:cxn>
                <a:cxn ang="0">
                  <a:pos x="30" y="30"/>
                </a:cxn>
                <a:cxn ang="0">
                  <a:pos x="46" y="18"/>
                </a:cxn>
                <a:cxn ang="0">
                  <a:pos x="62" y="8"/>
                </a:cxn>
                <a:cxn ang="0">
                  <a:pos x="80" y="2"/>
                </a:cxn>
                <a:cxn ang="0">
                  <a:pos x="98" y="0"/>
                </a:cxn>
                <a:cxn ang="0">
                  <a:pos x="98" y="0"/>
                </a:cxn>
              </a:cxnLst>
              <a:rect l="0" t="0" r="r" b="b"/>
              <a:pathLst>
                <a:path w="196" h="194">
                  <a:moveTo>
                    <a:pt x="98" y="0"/>
                  </a:moveTo>
                  <a:lnTo>
                    <a:pt x="98" y="0"/>
                  </a:lnTo>
                  <a:lnTo>
                    <a:pt x="116" y="2"/>
                  </a:lnTo>
                  <a:lnTo>
                    <a:pt x="134" y="8"/>
                  </a:lnTo>
                  <a:lnTo>
                    <a:pt x="150" y="18"/>
                  </a:lnTo>
                  <a:lnTo>
                    <a:pt x="166" y="30"/>
                  </a:lnTo>
                  <a:lnTo>
                    <a:pt x="178" y="44"/>
                  </a:lnTo>
                  <a:lnTo>
                    <a:pt x="188" y="62"/>
                  </a:lnTo>
                  <a:lnTo>
                    <a:pt x="194" y="78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4" y="116"/>
                  </a:lnTo>
                  <a:lnTo>
                    <a:pt x="188" y="132"/>
                  </a:lnTo>
                  <a:lnTo>
                    <a:pt x="178" y="150"/>
                  </a:lnTo>
                  <a:lnTo>
                    <a:pt x="166" y="164"/>
                  </a:lnTo>
                  <a:lnTo>
                    <a:pt x="150" y="176"/>
                  </a:lnTo>
                  <a:lnTo>
                    <a:pt x="134" y="186"/>
                  </a:lnTo>
                  <a:lnTo>
                    <a:pt x="116" y="192"/>
                  </a:lnTo>
                  <a:lnTo>
                    <a:pt x="98" y="194"/>
                  </a:lnTo>
                  <a:lnTo>
                    <a:pt x="98" y="194"/>
                  </a:lnTo>
                  <a:lnTo>
                    <a:pt x="80" y="192"/>
                  </a:lnTo>
                  <a:lnTo>
                    <a:pt x="62" y="186"/>
                  </a:lnTo>
                  <a:lnTo>
                    <a:pt x="46" y="176"/>
                  </a:lnTo>
                  <a:lnTo>
                    <a:pt x="30" y="164"/>
                  </a:lnTo>
                  <a:lnTo>
                    <a:pt x="18" y="150"/>
                  </a:lnTo>
                  <a:lnTo>
                    <a:pt x="8" y="132"/>
                  </a:lnTo>
                  <a:lnTo>
                    <a:pt x="2" y="116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2" y="78"/>
                  </a:lnTo>
                  <a:lnTo>
                    <a:pt x="8" y="62"/>
                  </a:lnTo>
                  <a:lnTo>
                    <a:pt x="18" y="44"/>
                  </a:lnTo>
                  <a:lnTo>
                    <a:pt x="30" y="30"/>
                  </a:lnTo>
                  <a:lnTo>
                    <a:pt x="46" y="18"/>
                  </a:lnTo>
                  <a:lnTo>
                    <a:pt x="62" y="8"/>
                  </a:lnTo>
                  <a:lnTo>
                    <a:pt x="80" y="2"/>
                  </a:lnTo>
                  <a:lnTo>
                    <a:pt x="98" y="0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81"/>
            <p:cNvSpPr>
              <a:spLocks noEditPoints="1"/>
            </p:cNvSpPr>
            <p:nvPr/>
          </p:nvSpPr>
          <p:spPr bwMode="auto">
            <a:xfrm>
              <a:off x="9220199" y="1465264"/>
              <a:ext cx="2584450" cy="2581275"/>
            </a:xfrm>
            <a:custGeom>
              <a:avLst/>
              <a:gdLst/>
              <a:ahLst/>
              <a:cxnLst>
                <a:cxn ang="0">
                  <a:pos x="926" y="72"/>
                </a:cxn>
                <a:cxn ang="0">
                  <a:pos x="1102" y="122"/>
                </a:cxn>
                <a:cxn ang="0">
                  <a:pos x="1258" y="210"/>
                </a:cxn>
                <a:cxn ang="0">
                  <a:pos x="1390" y="332"/>
                </a:cxn>
                <a:cxn ang="0">
                  <a:pos x="1488" y="484"/>
                </a:cxn>
                <a:cxn ang="0">
                  <a:pos x="1546" y="660"/>
                </a:cxn>
                <a:cxn ang="0">
                  <a:pos x="1562" y="814"/>
                </a:cxn>
                <a:cxn ang="0">
                  <a:pos x="1538" y="998"/>
                </a:cxn>
                <a:cxn ang="0">
                  <a:pos x="1470" y="1166"/>
                </a:cxn>
                <a:cxn ang="0">
                  <a:pos x="1366" y="1314"/>
                </a:cxn>
                <a:cxn ang="0">
                  <a:pos x="1230" y="1432"/>
                </a:cxn>
                <a:cxn ang="0">
                  <a:pos x="1068" y="1516"/>
                </a:cxn>
                <a:cxn ang="0">
                  <a:pos x="890" y="1558"/>
                </a:cxn>
                <a:cxn ang="0">
                  <a:pos x="736" y="1558"/>
                </a:cxn>
                <a:cxn ang="0">
                  <a:pos x="552" y="1516"/>
                </a:cxn>
                <a:cxn ang="0">
                  <a:pos x="392" y="1432"/>
                </a:cxn>
                <a:cxn ang="0">
                  <a:pos x="256" y="1314"/>
                </a:cxn>
                <a:cxn ang="0">
                  <a:pos x="154" y="1166"/>
                </a:cxn>
                <a:cxn ang="0">
                  <a:pos x="88" y="998"/>
                </a:cxn>
                <a:cxn ang="0">
                  <a:pos x="66" y="814"/>
                </a:cxn>
                <a:cxn ang="0">
                  <a:pos x="80" y="660"/>
                </a:cxn>
                <a:cxn ang="0">
                  <a:pos x="138" y="484"/>
                </a:cxn>
                <a:cxn ang="0">
                  <a:pos x="234" y="332"/>
                </a:cxn>
                <a:cxn ang="0">
                  <a:pos x="362" y="210"/>
                </a:cxn>
                <a:cxn ang="0">
                  <a:pos x="518" y="122"/>
                </a:cxn>
                <a:cxn ang="0">
                  <a:pos x="698" y="72"/>
                </a:cxn>
                <a:cxn ang="0">
                  <a:pos x="1628" y="814"/>
                </a:cxn>
                <a:cxn ang="0">
                  <a:pos x="1610" y="648"/>
                </a:cxn>
                <a:cxn ang="0">
                  <a:pos x="1548" y="458"/>
                </a:cxn>
                <a:cxn ang="0">
                  <a:pos x="1444" y="292"/>
                </a:cxn>
                <a:cxn ang="0">
                  <a:pos x="1304" y="160"/>
                </a:cxn>
                <a:cxn ang="0">
                  <a:pos x="1134" y="62"/>
                </a:cxn>
                <a:cxn ang="0">
                  <a:pos x="940" y="8"/>
                </a:cxn>
                <a:cxn ang="0">
                  <a:pos x="772" y="0"/>
                </a:cxn>
                <a:cxn ang="0">
                  <a:pos x="570" y="36"/>
                </a:cxn>
                <a:cxn ang="0">
                  <a:pos x="390" y="116"/>
                </a:cxn>
                <a:cxn ang="0">
                  <a:pos x="236" y="236"/>
                </a:cxn>
                <a:cxn ang="0">
                  <a:pos x="116" y="388"/>
                </a:cxn>
                <a:cxn ang="0">
                  <a:pos x="36" y="568"/>
                </a:cxn>
                <a:cxn ang="0">
                  <a:pos x="2" y="770"/>
                </a:cxn>
                <a:cxn ang="0">
                  <a:pos x="10" y="938"/>
                </a:cxn>
                <a:cxn ang="0">
                  <a:pos x="64" y="1132"/>
                </a:cxn>
                <a:cxn ang="0">
                  <a:pos x="160" y="1302"/>
                </a:cxn>
                <a:cxn ang="0">
                  <a:pos x="294" y="1442"/>
                </a:cxn>
                <a:cxn ang="0">
                  <a:pos x="458" y="1548"/>
                </a:cxn>
                <a:cxn ang="0">
                  <a:pos x="648" y="1610"/>
                </a:cxn>
                <a:cxn ang="0">
                  <a:pos x="814" y="1626"/>
                </a:cxn>
                <a:cxn ang="0">
                  <a:pos x="1020" y="1602"/>
                </a:cxn>
                <a:cxn ang="0">
                  <a:pos x="1204" y="1530"/>
                </a:cxn>
                <a:cxn ang="0">
                  <a:pos x="1364" y="1418"/>
                </a:cxn>
                <a:cxn ang="0">
                  <a:pos x="1490" y="1270"/>
                </a:cxn>
                <a:cxn ang="0">
                  <a:pos x="1578" y="1096"/>
                </a:cxn>
                <a:cxn ang="0">
                  <a:pos x="1624" y="898"/>
                </a:cxn>
              </a:cxnLst>
              <a:rect l="0" t="0" r="r" b="b"/>
              <a:pathLst>
                <a:path w="1628" h="1626">
                  <a:moveTo>
                    <a:pt x="814" y="64"/>
                  </a:moveTo>
                  <a:lnTo>
                    <a:pt x="814" y="64"/>
                  </a:lnTo>
                  <a:lnTo>
                    <a:pt x="852" y="66"/>
                  </a:lnTo>
                  <a:lnTo>
                    <a:pt x="890" y="68"/>
                  </a:lnTo>
                  <a:lnTo>
                    <a:pt x="926" y="72"/>
                  </a:lnTo>
                  <a:lnTo>
                    <a:pt x="962" y="80"/>
                  </a:lnTo>
                  <a:lnTo>
                    <a:pt x="998" y="88"/>
                  </a:lnTo>
                  <a:lnTo>
                    <a:pt x="1034" y="98"/>
                  </a:lnTo>
                  <a:lnTo>
                    <a:pt x="1068" y="108"/>
                  </a:lnTo>
                  <a:lnTo>
                    <a:pt x="1102" y="122"/>
                  </a:lnTo>
                  <a:lnTo>
                    <a:pt x="1136" y="136"/>
                  </a:lnTo>
                  <a:lnTo>
                    <a:pt x="1168" y="152"/>
                  </a:lnTo>
                  <a:lnTo>
                    <a:pt x="1200" y="170"/>
                  </a:lnTo>
                  <a:lnTo>
                    <a:pt x="1230" y="190"/>
                  </a:lnTo>
                  <a:lnTo>
                    <a:pt x="1258" y="210"/>
                  </a:lnTo>
                  <a:lnTo>
                    <a:pt x="1288" y="232"/>
                  </a:lnTo>
                  <a:lnTo>
                    <a:pt x="1314" y="256"/>
                  </a:lnTo>
                  <a:lnTo>
                    <a:pt x="1340" y="280"/>
                  </a:lnTo>
                  <a:lnTo>
                    <a:pt x="1366" y="306"/>
                  </a:lnTo>
                  <a:lnTo>
                    <a:pt x="1390" y="332"/>
                  </a:lnTo>
                  <a:lnTo>
                    <a:pt x="1412" y="360"/>
                  </a:lnTo>
                  <a:lnTo>
                    <a:pt x="1432" y="390"/>
                  </a:lnTo>
                  <a:lnTo>
                    <a:pt x="1452" y="420"/>
                  </a:lnTo>
                  <a:lnTo>
                    <a:pt x="1470" y="452"/>
                  </a:lnTo>
                  <a:lnTo>
                    <a:pt x="1488" y="484"/>
                  </a:lnTo>
                  <a:lnTo>
                    <a:pt x="1502" y="518"/>
                  </a:lnTo>
                  <a:lnTo>
                    <a:pt x="1516" y="552"/>
                  </a:lnTo>
                  <a:lnTo>
                    <a:pt x="1528" y="586"/>
                  </a:lnTo>
                  <a:lnTo>
                    <a:pt x="1538" y="622"/>
                  </a:lnTo>
                  <a:lnTo>
                    <a:pt x="1546" y="660"/>
                  </a:lnTo>
                  <a:lnTo>
                    <a:pt x="1554" y="696"/>
                  </a:lnTo>
                  <a:lnTo>
                    <a:pt x="1558" y="734"/>
                  </a:lnTo>
                  <a:lnTo>
                    <a:pt x="1562" y="774"/>
                  </a:lnTo>
                  <a:lnTo>
                    <a:pt x="1562" y="814"/>
                  </a:lnTo>
                  <a:lnTo>
                    <a:pt x="1562" y="814"/>
                  </a:lnTo>
                  <a:lnTo>
                    <a:pt x="1562" y="850"/>
                  </a:lnTo>
                  <a:lnTo>
                    <a:pt x="1558" y="888"/>
                  </a:lnTo>
                  <a:lnTo>
                    <a:pt x="1554" y="926"/>
                  </a:lnTo>
                  <a:lnTo>
                    <a:pt x="1546" y="962"/>
                  </a:lnTo>
                  <a:lnTo>
                    <a:pt x="1538" y="998"/>
                  </a:lnTo>
                  <a:lnTo>
                    <a:pt x="1528" y="1034"/>
                  </a:lnTo>
                  <a:lnTo>
                    <a:pt x="1516" y="1068"/>
                  </a:lnTo>
                  <a:lnTo>
                    <a:pt x="1502" y="1102"/>
                  </a:lnTo>
                  <a:lnTo>
                    <a:pt x="1488" y="1134"/>
                  </a:lnTo>
                  <a:lnTo>
                    <a:pt x="1470" y="1166"/>
                  </a:lnTo>
                  <a:lnTo>
                    <a:pt x="1452" y="1198"/>
                  </a:lnTo>
                  <a:lnTo>
                    <a:pt x="1432" y="1228"/>
                  </a:lnTo>
                  <a:lnTo>
                    <a:pt x="1412" y="1258"/>
                  </a:lnTo>
                  <a:lnTo>
                    <a:pt x="1390" y="1286"/>
                  </a:lnTo>
                  <a:lnTo>
                    <a:pt x="1366" y="1314"/>
                  </a:lnTo>
                  <a:lnTo>
                    <a:pt x="1340" y="1340"/>
                  </a:lnTo>
                  <a:lnTo>
                    <a:pt x="1314" y="1364"/>
                  </a:lnTo>
                  <a:lnTo>
                    <a:pt x="1288" y="1388"/>
                  </a:lnTo>
                  <a:lnTo>
                    <a:pt x="1258" y="1412"/>
                  </a:lnTo>
                  <a:lnTo>
                    <a:pt x="1230" y="1432"/>
                  </a:lnTo>
                  <a:lnTo>
                    <a:pt x="1200" y="1452"/>
                  </a:lnTo>
                  <a:lnTo>
                    <a:pt x="1168" y="1470"/>
                  </a:lnTo>
                  <a:lnTo>
                    <a:pt x="1136" y="1486"/>
                  </a:lnTo>
                  <a:lnTo>
                    <a:pt x="1102" y="1502"/>
                  </a:lnTo>
                  <a:lnTo>
                    <a:pt x="1068" y="1516"/>
                  </a:lnTo>
                  <a:lnTo>
                    <a:pt x="1034" y="1528"/>
                  </a:lnTo>
                  <a:lnTo>
                    <a:pt x="998" y="1538"/>
                  </a:lnTo>
                  <a:lnTo>
                    <a:pt x="962" y="1546"/>
                  </a:lnTo>
                  <a:lnTo>
                    <a:pt x="926" y="1552"/>
                  </a:lnTo>
                  <a:lnTo>
                    <a:pt x="890" y="1558"/>
                  </a:lnTo>
                  <a:lnTo>
                    <a:pt x="852" y="1560"/>
                  </a:lnTo>
                  <a:lnTo>
                    <a:pt x="814" y="1562"/>
                  </a:lnTo>
                  <a:lnTo>
                    <a:pt x="814" y="1562"/>
                  </a:lnTo>
                  <a:lnTo>
                    <a:pt x="774" y="1560"/>
                  </a:lnTo>
                  <a:lnTo>
                    <a:pt x="736" y="1558"/>
                  </a:lnTo>
                  <a:lnTo>
                    <a:pt x="698" y="1552"/>
                  </a:lnTo>
                  <a:lnTo>
                    <a:pt x="660" y="1546"/>
                  </a:lnTo>
                  <a:lnTo>
                    <a:pt x="624" y="1538"/>
                  </a:lnTo>
                  <a:lnTo>
                    <a:pt x="588" y="1528"/>
                  </a:lnTo>
                  <a:lnTo>
                    <a:pt x="552" y="1516"/>
                  </a:lnTo>
                  <a:lnTo>
                    <a:pt x="518" y="1502"/>
                  </a:lnTo>
                  <a:lnTo>
                    <a:pt x="486" y="1486"/>
                  </a:lnTo>
                  <a:lnTo>
                    <a:pt x="452" y="1470"/>
                  </a:lnTo>
                  <a:lnTo>
                    <a:pt x="422" y="1452"/>
                  </a:lnTo>
                  <a:lnTo>
                    <a:pt x="392" y="1432"/>
                  </a:lnTo>
                  <a:lnTo>
                    <a:pt x="362" y="1412"/>
                  </a:lnTo>
                  <a:lnTo>
                    <a:pt x="334" y="1388"/>
                  </a:lnTo>
                  <a:lnTo>
                    <a:pt x="306" y="1364"/>
                  </a:lnTo>
                  <a:lnTo>
                    <a:pt x="282" y="1340"/>
                  </a:lnTo>
                  <a:lnTo>
                    <a:pt x="256" y="1314"/>
                  </a:lnTo>
                  <a:lnTo>
                    <a:pt x="234" y="1286"/>
                  </a:lnTo>
                  <a:lnTo>
                    <a:pt x="212" y="1258"/>
                  </a:lnTo>
                  <a:lnTo>
                    <a:pt x="190" y="1228"/>
                  </a:lnTo>
                  <a:lnTo>
                    <a:pt x="172" y="1198"/>
                  </a:lnTo>
                  <a:lnTo>
                    <a:pt x="154" y="1166"/>
                  </a:lnTo>
                  <a:lnTo>
                    <a:pt x="138" y="1134"/>
                  </a:lnTo>
                  <a:lnTo>
                    <a:pt x="124" y="1102"/>
                  </a:lnTo>
                  <a:lnTo>
                    <a:pt x="110" y="1068"/>
                  </a:lnTo>
                  <a:lnTo>
                    <a:pt x="98" y="1034"/>
                  </a:lnTo>
                  <a:lnTo>
                    <a:pt x="88" y="998"/>
                  </a:lnTo>
                  <a:lnTo>
                    <a:pt x="80" y="962"/>
                  </a:lnTo>
                  <a:lnTo>
                    <a:pt x="74" y="926"/>
                  </a:lnTo>
                  <a:lnTo>
                    <a:pt x="70" y="888"/>
                  </a:lnTo>
                  <a:lnTo>
                    <a:pt x="66" y="850"/>
                  </a:lnTo>
                  <a:lnTo>
                    <a:pt x="66" y="814"/>
                  </a:lnTo>
                  <a:lnTo>
                    <a:pt x="66" y="814"/>
                  </a:lnTo>
                  <a:lnTo>
                    <a:pt x="66" y="774"/>
                  </a:lnTo>
                  <a:lnTo>
                    <a:pt x="70" y="734"/>
                  </a:lnTo>
                  <a:lnTo>
                    <a:pt x="74" y="696"/>
                  </a:lnTo>
                  <a:lnTo>
                    <a:pt x="80" y="660"/>
                  </a:lnTo>
                  <a:lnTo>
                    <a:pt x="88" y="622"/>
                  </a:lnTo>
                  <a:lnTo>
                    <a:pt x="98" y="586"/>
                  </a:lnTo>
                  <a:lnTo>
                    <a:pt x="110" y="552"/>
                  </a:lnTo>
                  <a:lnTo>
                    <a:pt x="124" y="518"/>
                  </a:lnTo>
                  <a:lnTo>
                    <a:pt x="138" y="484"/>
                  </a:lnTo>
                  <a:lnTo>
                    <a:pt x="154" y="452"/>
                  </a:lnTo>
                  <a:lnTo>
                    <a:pt x="172" y="420"/>
                  </a:lnTo>
                  <a:lnTo>
                    <a:pt x="190" y="390"/>
                  </a:lnTo>
                  <a:lnTo>
                    <a:pt x="212" y="360"/>
                  </a:lnTo>
                  <a:lnTo>
                    <a:pt x="234" y="332"/>
                  </a:lnTo>
                  <a:lnTo>
                    <a:pt x="256" y="306"/>
                  </a:lnTo>
                  <a:lnTo>
                    <a:pt x="282" y="280"/>
                  </a:lnTo>
                  <a:lnTo>
                    <a:pt x="306" y="256"/>
                  </a:lnTo>
                  <a:lnTo>
                    <a:pt x="334" y="232"/>
                  </a:lnTo>
                  <a:lnTo>
                    <a:pt x="362" y="210"/>
                  </a:lnTo>
                  <a:lnTo>
                    <a:pt x="392" y="190"/>
                  </a:lnTo>
                  <a:lnTo>
                    <a:pt x="422" y="170"/>
                  </a:lnTo>
                  <a:lnTo>
                    <a:pt x="452" y="152"/>
                  </a:lnTo>
                  <a:lnTo>
                    <a:pt x="486" y="136"/>
                  </a:lnTo>
                  <a:lnTo>
                    <a:pt x="518" y="122"/>
                  </a:lnTo>
                  <a:lnTo>
                    <a:pt x="552" y="108"/>
                  </a:lnTo>
                  <a:lnTo>
                    <a:pt x="588" y="98"/>
                  </a:lnTo>
                  <a:lnTo>
                    <a:pt x="624" y="88"/>
                  </a:lnTo>
                  <a:lnTo>
                    <a:pt x="660" y="80"/>
                  </a:lnTo>
                  <a:lnTo>
                    <a:pt x="698" y="72"/>
                  </a:lnTo>
                  <a:lnTo>
                    <a:pt x="736" y="68"/>
                  </a:lnTo>
                  <a:lnTo>
                    <a:pt x="774" y="66"/>
                  </a:lnTo>
                  <a:lnTo>
                    <a:pt x="814" y="64"/>
                  </a:lnTo>
                  <a:lnTo>
                    <a:pt x="814" y="64"/>
                  </a:lnTo>
                  <a:close/>
                  <a:moveTo>
                    <a:pt x="1628" y="814"/>
                  </a:moveTo>
                  <a:lnTo>
                    <a:pt x="1628" y="814"/>
                  </a:lnTo>
                  <a:lnTo>
                    <a:pt x="1626" y="770"/>
                  </a:lnTo>
                  <a:lnTo>
                    <a:pt x="1624" y="728"/>
                  </a:lnTo>
                  <a:lnTo>
                    <a:pt x="1618" y="688"/>
                  </a:lnTo>
                  <a:lnTo>
                    <a:pt x="1610" y="648"/>
                  </a:lnTo>
                  <a:lnTo>
                    <a:pt x="1602" y="608"/>
                  </a:lnTo>
                  <a:lnTo>
                    <a:pt x="1592" y="568"/>
                  </a:lnTo>
                  <a:lnTo>
                    <a:pt x="1578" y="530"/>
                  </a:lnTo>
                  <a:lnTo>
                    <a:pt x="1564" y="494"/>
                  </a:lnTo>
                  <a:lnTo>
                    <a:pt x="1548" y="458"/>
                  </a:lnTo>
                  <a:lnTo>
                    <a:pt x="1530" y="422"/>
                  </a:lnTo>
                  <a:lnTo>
                    <a:pt x="1510" y="388"/>
                  </a:lnTo>
                  <a:lnTo>
                    <a:pt x="1490" y="356"/>
                  </a:lnTo>
                  <a:lnTo>
                    <a:pt x="1468" y="324"/>
                  </a:lnTo>
                  <a:lnTo>
                    <a:pt x="1444" y="292"/>
                  </a:lnTo>
                  <a:lnTo>
                    <a:pt x="1418" y="264"/>
                  </a:lnTo>
                  <a:lnTo>
                    <a:pt x="1392" y="236"/>
                  </a:lnTo>
                  <a:lnTo>
                    <a:pt x="1364" y="208"/>
                  </a:lnTo>
                  <a:lnTo>
                    <a:pt x="1334" y="184"/>
                  </a:lnTo>
                  <a:lnTo>
                    <a:pt x="1304" y="160"/>
                  </a:lnTo>
                  <a:lnTo>
                    <a:pt x="1272" y="136"/>
                  </a:lnTo>
                  <a:lnTo>
                    <a:pt x="1238" y="116"/>
                  </a:lnTo>
                  <a:lnTo>
                    <a:pt x="1204" y="96"/>
                  </a:lnTo>
                  <a:lnTo>
                    <a:pt x="1170" y="78"/>
                  </a:lnTo>
                  <a:lnTo>
                    <a:pt x="1134" y="62"/>
                  </a:lnTo>
                  <a:lnTo>
                    <a:pt x="1096" y="48"/>
                  </a:lnTo>
                  <a:lnTo>
                    <a:pt x="1058" y="36"/>
                  </a:lnTo>
                  <a:lnTo>
                    <a:pt x="1020" y="24"/>
                  </a:lnTo>
                  <a:lnTo>
                    <a:pt x="980" y="16"/>
                  </a:lnTo>
                  <a:lnTo>
                    <a:pt x="940" y="8"/>
                  </a:lnTo>
                  <a:lnTo>
                    <a:pt x="898" y="4"/>
                  </a:lnTo>
                  <a:lnTo>
                    <a:pt x="856" y="0"/>
                  </a:lnTo>
                  <a:lnTo>
                    <a:pt x="814" y="0"/>
                  </a:lnTo>
                  <a:lnTo>
                    <a:pt x="814" y="0"/>
                  </a:lnTo>
                  <a:lnTo>
                    <a:pt x="772" y="0"/>
                  </a:lnTo>
                  <a:lnTo>
                    <a:pt x="730" y="4"/>
                  </a:lnTo>
                  <a:lnTo>
                    <a:pt x="688" y="8"/>
                  </a:lnTo>
                  <a:lnTo>
                    <a:pt x="648" y="16"/>
                  </a:lnTo>
                  <a:lnTo>
                    <a:pt x="608" y="24"/>
                  </a:lnTo>
                  <a:lnTo>
                    <a:pt x="570" y="36"/>
                  </a:lnTo>
                  <a:lnTo>
                    <a:pt x="532" y="48"/>
                  </a:lnTo>
                  <a:lnTo>
                    <a:pt x="494" y="62"/>
                  </a:lnTo>
                  <a:lnTo>
                    <a:pt x="458" y="78"/>
                  </a:lnTo>
                  <a:lnTo>
                    <a:pt x="424" y="96"/>
                  </a:lnTo>
                  <a:lnTo>
                    <a:pt x="390" y="116"/>
                  </a:lnTo>
                  <a:lnTo>
                    <a:pt x="356" y="136"/>
                  </a:lnTo>
                  <a:lnTo>
                    <a:pt x="324" y="160"/>
                  </a:lnTo>
                  <a:lnTo>
                    <a:pt x="294" y="184"/>
                  </a:lnTo>
                  <a:lnTo>
                    <a:pt x="264" y="208"/>
                  </a:lnTo>
                  <a:lnTo>
                    <a:pt x="236" y="236"/>
                  </a:lnTo>
                  <a:lnTo>
                    <a:pt x="210" y="264"/>
                  </a:lnTo>
                  <a:lnTo>
                    <a:pt x="184" y="292"/>
                  </a:lnTo>
                  <a:lnTo>
                    <a:pt x="160" y="324"/>
                  </a:lnTo>
                  <a:lnTo>
                    <a:pt x="138" y="356"/>
                  </a:lnTo>
                  <a:lnTo>
                    <a:pt x="116" y="388"/>
                  </a:lnTo>
                  <a:lnTo>
                    <a:pt x="98" y="422"/>
                  </a:lnTo>
                  <a:lnTo>
                    <a:pt x="80" y="458"/>
                  </a:lnTo>
                  <a:lnTo>
                    <a:pt x="64" y="494"/>
                  </a:lnTo>
                  <a:lnTo>
                    <a:pt x="50" y="530"/>
                  </a:lnTo>
                  <a:lnTo>
                    <a:pt x="36" y="568"/>
                  </a:lnTo>
                  <a:lnTo>
                    <a:pt x="26" y="608"/>
                  </a:lnTo>
                  <a:lnTo>
                    <a:pt x="16" y="648"/>
                  </a:lnTo>
                  <a:lnTo>
                    <a:pt x="10" y="688"/>
                  </a:lnTo>
                  <a:lnTo>
                    <a:pt x="4" y="728"/>
                  </a:lnTo>
                  <a:lnTo>
                    <a:pt x="2" y="770"/>
                  </a:lnTo>
                  <a:lnTo>
                    <a:pt x="0" y="814"/>
                  </a:lnTo>
                  <a:lnTo>
                    <a:pt x="0" y="814"/>
                  </a:lnTo>
                  <a:lnTo>
                    <a:pt x="2" y="856"/>
                  </a:lnTo>
                  <a:lnTo>
                    <a:pt x="4" y="898"/>
                  </a:lnTo>
                  <a:lnTo>
                    <a:pt x="10" y="938"/>
                  </a:lnTo>
                  <a:lnTo>
                    <a:pt x="16" y="978"/>
                  </a:lnTo>
                  <a:lnTo>
                    <a:pt x="26" y="1018"/>
                  </a:lnTo>
                  <a:lnTo>
                    <a:pt x="36" y="1058"/>
                  </a:lnTo>
                  <a:lnTo>
                    <a:pt x="50" y="1096"/>
                  </a:lnTo>
                  <a:lnTo>
                    <a:pt x="64" y="1132"/>
                  </a:lnTo>
                  <a:lnTo>
                    <a:pt x="80" y="1168"/>
                  </a:lnTo>
                  <a:lnTo>
                    <a:pt x="98" y="1204"/>
                  </a:lnTo>
                  <a:lnTo>
                    <a:pt x="116" y="1238"/>
                  </a:lnTo>
                  <a:lnTo>
                    <a:pt x="138" y="1270"/>
                  </a:lnTo>
                  <a:lnTo>
                    <a:pt x="160" y="1302"/>
                  </a:lnTo>
                  <a:lnTo>
                    <a:pt x="184" y="1334"/>
                  </a:lnTo>
                  <a:lnTo>
                    <a:pt x="210" y="1362"/>
                  </a:lnTo>
                  <a:lnTo>
                    <a:pt x="236" y="1390"/>
                  </a:lnTo>
                  <a:lnTo>
                    <a:pt x="264" y="1418"/>
                  </a:lnTo>
                  <a:lnTo>
                    <a:pt x="294" y="1442"/>
                  </a:lnTo>
                  <a:lnTo>
                    <a:pt x="324" y="1466"/>
                  </a:lnTo>
                  <a:lnTo>
                    <a:pt x="356" y="1490"/>
                  </a:lnTo>
                  <a:lnTo>
                    <a:pt x="390" y="1510"/>
                  </a:lnTo>
                  <a:lnTo>
                    <a:pt x="424" y="1530"/>
                  </a:lnTo>
                  <a:lnTo>
                    <a:pt x="458" y="1548"/>
                  </a:lnTo>
                  <a:lnTo>
                    <a:pt x="494" y="1564"/>
                  </a:lnTo>
                  <a:lnTo>
                    <a:pt x="532" y="1578"/>
                  </a:lnTo>
                  <a:lnTo>
                    <a:pt x="570" y="1590"/>
                  </a:lnTo>
                  <a:lnTo>
                    <a:pt x="608" y="1602"/>
                  </a:lnTo>
                  <a:lnTo>
                    <a:pt x="648" y="1610"/>
                  </a:lnTo>
                  <a:lnTo>
                    <a:pt x="688" y="1618"/>
                  </a:lnTo>
                  <a:lnTo>
                    <a:pt x="730" y="1622"/>
                  </a:lnTo>
                  <a:lnTo>
                    <a:pt x="772" y="1626"/>
                  </a:lnTo>
                  <a:lnTo>
                    <a:pt x="814" y="1626"/>
                  </a:lnTo>
                  <a:lnTo>
                    <a:pt x="814" y="1626"/>
                  </a:lnTo>
                  <a:lnTo>
                    <a:pt x="856" y="1626"/>
                  </a:lnTo>
                  <a:lnTo>
                    <a:pt x="898" y="1622"/>
                  </a:lnTo>
                  <a:lnTo>
                    <a:pt x="940" y="1618"/>
                  </a:lnTo>
                  <a:lnTo>
                    <a:pt x="980" y="1610"/>
                  </a:lnTo>
                  <a:lnTo>
                    <a:pt x="1020" y="1602"/>
                  </a:lnTo>
                  <a:lnTo>
                    <a:pt x="1058" y="1590"/>
                  </a:lnTo>
                  <a:lnTo>
                    <a:pt x="1096" y="1578"/>
                  </a:lnTo>
                  <a:lnTo>
                    <a:pt x="1134" y="1564"/>
                  </a:lnTo>
                  <a:lnTo>
                    <a:pt x="1170" y="1548"/>
                  </a:lnTo>
                  <a:lnTo>
                    <a:pt x="1204" y="1530"/>
                  </a:lnTo>
                  <a:lnTo>
                    <a:pt x="1238" y="1510"/>
                  </a:lnTo>
                  <a:lnTo>
                    <a:pt x="1272" y="1490"/>
                  </a:lnTo>
                  <a:lnTo>
                    <a:pt x="1304" y="1466"/>
                  </a:lnTo>
                  <a:lnTo>
                    <a:pt x="1334" y="1442"/>
                  </a:lnTo>
                  <a:lnTo>
                    <a:pt x="1364" y="1418"/>
                  </a:lnTo>
                  <a:lnTo>
                    <a:pt x="1392" y="1390"/>
                  </a:lnTo>
                  <a:lnTo>
                    <a:pt x="1418" y="1362"/>
                  </a:lnTo>
                  <a:lnTo>
                    <a:pt x="1444" y="1334"/>
                  </a:lnTo>
                  <a:lnTo>
                    <a:pt x="1468" y="1302"/>
                  </a:lnTo>
                  <a:lnTo>
                    <a:pt x="1490" y="1270"/>
                  </a:lnTo>
                  <a:lnTo>
                    <a:pt x="1510" y="1238"/>
                  </a:lnTo>
                  <a:lnTo>
                    <a:pt x="1530" y="1204"/>
                  </a:lnTo>
                  <a:lnTo>
                    <a:pt x="1548" y="1168"/>
                  </a:lnTo>
                  <a:lnTo>
                    <a:pt x="1564" y="1132"/>
                  </a:lnTo>
                  <a:lnTo>
                    <a:pt x="1578" y="1096"/>
                  </a:lnTo>
                  <a:lnTo>
                    <a:pt x="1592" y="1058"/>
                  </a:lnTo>
                  <a:lnTo>
                    <a:pt x="1602" y="1018"/>
                  </a:lnTo>
                  <a:lnTo>
                    <a:pt x="1610" y="978"/>
                  </a:lnTo>
                  <a:lnTo>
                    <a:pt x="1618" y="938"/>
                  </a:lnTo>
                  <a:lnTo>
                    <a:pt x="1624" y="898"/>
                  </a:lnTo>
                  <a:lnTo>
                    <a:pt x="1626" y="856"/>
                  </a:lnTo>
                  <a:lnTo>
                    <a:pt x="1628" y="814"/>
                  </a:lnTo>
                  <a:lnTo>
                    <a:pt x="1628" y="8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82"/>
            <p:cNvSpPr>
              <a:spLocks noEditPoints="1"/>
            </p:cNvSpPr>
            <p:nvPr/>
          </p:nvSpPr>
          <p:spPr bwMode="auto">
            <a:xfrm>
              <a:off x="9686923" y="1928815"/>
              <a:ext cx="1650998" cy="1654176"/>
            </a:xfrm>
            <a:custGeom>
              <a:avLst/>
              <a:gdLst/>
              <a:ahLst/>
              <a:cxnLst>
                <a:cxn ang="0">
                  <a:pos x="1038" y="466"/>
                </a:cxn>
                <a:cxn ang="0">
                  <a:pos x="1018" y="364"/>
                </a:cxn>
                <a:cxn ang="0">
                  <a:pos x="978" y="270"/>
                </a:cxn>
                <a:cxn ang="0">
                  <a:pos x="924" y="188"/>
                </a:cxn>
                <a:cxn ang="0">
                  <a:pos x="854" y="118"/>
                </a:cxn>
                <a:cxn ang="0">
                  <a:pos x="770" y="62"/>
                </a:cxn>
                <a:cxn ang="0">
                  <a:pos x="676" y="24"/>
                </a:cxn>
                <a:cxn ang="0">
                  <a:pos x="574" y="2"/>
                </a:cxn>
                <a:cxn ang="0">
                  <a:pos x="492" y="0"/>
                </a:cxn>
                <a:cxn ang="0">
                  <a:pos x="388" y="16"/>
                </a:cxn>
                <a:cxn ang="0">
                  <a:pos x="292" y="50"/>
                </a:cxn>
                <a:cxn ang="0">
                  <a:pos x="206" y="102"/>
                </a:cxn>
                <a:cxn ang="0">
                  <a:pos x="132" y="168"/>
                </a:cxn>
                <a:cxn ang="0">
                  <a:pos x="74" y="248"/>
                </a:cxn>
                <a:cxn ang="0">
                  <a:pos x="30" y="340"/>
                </a:cxn>
                <a:cxn ang="0">
                  <a:pos x="6" y="440"/>
                </a:cxn>
                <a:cxn ang="0">
                  <a:pos x="0" y="522"/>
                </a:cxn>
                <a:cxn ang="0">
                  <a:pos x="10" y="628"/>
                </a:cxn>
                <a:cxn ang="0">
                  <a:pos x="40" y="726"/>
                </a:cxn>
                <a:cxn ang="0">
                  <a:pos x="86" y="814"/>
                </a:cxn>
                <a:cxn ang="0">
                  <a:pos x="150" y="892"/>
                </a:cxn>
                <a:cxn ang="0">
                  <a:pos x="226" y="954"/>
                </a:cxn>
                <a:cxn ang="0">
                  <a:pos x="316" y="1002"/>
                </a:cxn>
                <a:cxn ang="0">
                  <a:pos x="414" y="1032"/>
                </a:cxn>
                <a:cxn ang="0">
                  <a:pos x="520" y="1042"/>
                </a:cxn>
                <a:cxn ang="0">
                  <a:pos x="600" y="1036"/>
                </a:cxn>
                <a:cxn ang="0">
                  <a:pos x="702" y="1010"/>
                </a:cxn>
                <a:cxn ang="0">
                  <a:pos x="792" y="968"/>
                </a:cxn>
                <a:cxn ang="0">
                  <a:pos x="872" y="908"/>
                </a:cxn>
                <a:cxn ang="0">
                  <a:pos x="938" y="834"/>
                </a:cxn>
                <a:cxn ang="0">
                  <a:pos x="990" y="750"/>
                </a:cxn>
                <a:cxn ang="0">
                  <a:pos x="1024" y="652"/>
                </a:cxn>
                <a:cxn ang="0">
                  <a:pos x="1040" y="548"/>
                </a:cxn>
                <a:cxn ang="0">
                  <a:pos x="520" y="50"/>
                </a:cxn>
                <a:cxn ang="0">
                  <a:pos x="614" y="58"/>
                </a:cxn>
                <a:cxn ang="0">
                  <a:pos x="778" y="130"/>
                </a:cxn>
                <a:cxn ang="0">
                  <a:pos x="900" y="258"/>
                </a:cxn>
                <a:cxn ang="0">
                  <a:pos x="966" y="426"/>
                </a:cxn>
                <a:cxn ang="0">
                  <a:pos x="974" y="566"/>
                </a:cxn>
                <a:cxn ang="0">
                  <a:pos x="922" y="734"/>
                </a:cxn>
                <a:cxn ang="0">
                  <a:pos x="814" y="870"/>
                </a:cxn>
                <a:cxn ang="0">
                  <a:pos x="658" y="956"/>
                </a:cxn>
                <a:cxn ang="0">
                  <a:pos x="544" y="976"/>
                </a:cxn>
                <a:cxn ang="0">
                  <a:pos x="472" y="974"/>
                </a:cxn>
                <a:cxn ang="0">
                  <a:pos x="340" y="940"/>
                </a:cxn>
                <a:cxn ang="0">
                  <a:pos x="194" y="840"/>
                </a:cxn>
                <a:cxn ang="0">
                  <a:pos x="100" y="696"/>
                </a:cxn>
                <a:cxn ang="0">
                  <a:pos x="64" y="522"/>
                </a:cxn>
                <a:cxn ang="0">
                  <a:pos x="84" y="380"/>
                </a:cxn>
                <a:cxn ang="0">
                  <a:pos x="166" y="220"/>
                </a:cxn>
                <a:cxn ang="0">
                  <a:pos x="300" y="106"/>
                </a:cxn>
                <a:cxn ang="0">
                  <a:pos x="448" y="54"/>
                </a:cxn>
                <a:cxn ang="0">
                  <a:pos x="520" y="50"/>
                </a:cxn>
              </a:cxnLst>
              <a:rect l="0" t="0" r="r" b="b"/>
              <a:pathLst>
                <a:path w="1040" h="1042">
                  <a:moveTo>
                    <a:pt x="1040" y="522"/>
                  </a:moveTo>
                  <a:lnTo>
                    <a:pt x="1040" y="522"/>
                  </a:lnTo>
                  <a:lnTo>
                    <a:pt x="1040" y="494"/>
                  </a:lnTo>
                  <a:lnTo>
                    <a:pt x="1038" y="466"/>
                  </a:lnTo>
                  <a:lnTo>
                    <a:pt x="1034" y="440"/>
                  </a:lnTo>
                  <a:lnTo>
                    <a:pt x="1030" y="414"/>
                  </a:lnTo>
                  <a:lnTo>
                    <a:pt x="1024" y="390"/>
                  </a:lnTo>
                  <a:lnTo>
                    <a:pt x="1018" y="364"/>
                  </a:lnTo>
                  <a:lnTo>
                    <a:pt x="1010" y="340"/>
                  </a:lnTo>
                  <a:lnTo>
                    <a:pt x="1000" y="316"/>
                  </a:lnTo>
                  <a:lnTo>
                    <a:pt x="990" y="292"/>
                  </a:lnTo>
                  <a:lnTo>
                    <a:pt x="978" y="270"/>
                  </a:lnTo>
                  <a:lnTo>
                    <a:pt x="966" y="248"/>
                  </a:lnTo>
                  <a:lnTo>
                    <a:pt x="954" y="228"/>
                  </a:lnTo>
                  <a:lnTo>
                    <a:pt x="938" y="208"/>
                  </a:lnTo>
                  <a:lnTo>
                    <a:pt x="924" y="188"/>
                  </a:lnTo>
                  <a:lnTo>
                    <a:pt x="908" y="168"/>
                  </a:lnTo>
                  <a:lnTo>
                    <a:pt x="890" y="150"/>
                  </a:lnTo>
                  <a:lnTo>
                    <a:pt x="872" y="134"/>
                  </a:lnTo>
                  <a:lnTo>
                    <a:pt x="854" y="118"/>
                  </a:lnTo>
                  <a:lnTo>
                    <a:pt x="834" y="102"/>
                  </a:lnTo>
                  <a:lnTo>
                    <a:pt x="814" y="88"/>
                  </a:lnTo>
                  <a:lnTo>
                    <a:pt x="792" y="74"/>
                  </a:lnTo>
                  <a:lnTo>
                    <a:pt x="770" y="62"/>
                  </a:lnTo>
                  <a:lnTo>
                    <a:pt x="748" y="50"/>
                  </a:lnTo>
                  <a:lnTo>
                    <a:pt x="724" y="40"/>
                  </a:lnTo>
                  <a:lnTo>
                    <a:pt x="702" y="32"/>
                  </a:lnTo>
                  <a:lnTo>
                    <a:pt x="676" y="24"/>
                  </a:lnTo>
                  <a:lnTo>
                    <a:pt x="652" y="16"/>
                  </a:lnTo>
                  <a:lnTo>
                    <a:pt x="626" y="10"/>
                  </a:lnTo>
                  <a:lnTo>
                    <a:pt x="600" y="6"/>
                  </a:lnTo>
                  <a:lnTo>
                    <a:pt x="574" y="2"/>
                  </a:lnTo>
                  <a:lnTo>
                    <a:pt x="548" y="0"/>
                  </a:lnTo>
                  <a:lnTo>
                    <a:pt x="520" y="0"/>
                  </a:lnTo>
                  <a:lnTo>
                    <a:pt x="520" y="0"/>
                  </a:lnTo>
                  <a:lnTo>
                    <a:pt x="492" y="0"/>
                  </a:lnTo>
                  <a:lnTo>
                    <a:pt x="466" y="2"/>
                  </a:lnTo>
                  <a:lnTo>
                    <a:pt x="440" y="6"/>
                  </a:lnTo>
                  <a:lnTo>
                    <a:pt x="414" y="10"/>
                  </a:lnTo>
                  <a:lnTo>
                    <a:pt x="388" y="16"/>
                  </a:lnTo>
                  <a:lnTo>
                    <a:pt x="364" y="24"/>
                  </a:lnTo>
                  <a:lnTo>
                    <a:pt x="338" y="32"/>
                  </a:lnTo>
                  <a:lnTo>
                    <a:pt x="316" y="40"/>
                  </a:lnTo>
                  <a:lnTo>
                    <a:pt x="292" y="50"/>
                  </a:lnTo>
                  <a:lnTo>
                    <a:pt x="270" y="62"/>
                  </a:lnTo>
                  <a:lnTo>
                    <a:pt x="248" y="74"/>
                  </a:lnTo>
                  <a:lnTo>
                    <a:pt x="226" y="88"/>
                  </a:lnTo>
                  <a:lnTo>
                    <a:pt x="206" y="102"/>
                  </a:lnTo>
                  <a:lnTo>
                    <a:pt x="186" y="118"/>
                  </a:lnTo>
                  <a:lnTo>
                    <a:pt x="168" y="134"/>
                  </a:lnTo>
                  <a:lnTo>
                    <a:pt x="150" y="150"/>
                  </a:lnTo>
                  <a:lnTo>
                    <a:pt x="132" y="168"/>
                  </a:lnTo>
                  <a:lnTo>
                    <a:pt x="116" y="188"/>
                  </a:lnTo>
                  <a:lnTo>
                    <a:pt x="102" y="208"/>
                  </a:lnTo>
                  <a:lnTo>
                    <a:pt x="86" y="228"/>
                  </a:lnTo>
                  <a:lnTo>
                    <a:pt x="74" y="248"/>
                  </a:lnTo>
                  <a:lnTo>
                    <a:pt x="62" y="270"/>
                  </a:lnTo>
                  <a:lnTo>
                    <a:pt x="50" y="292"/>
                  </a:lnTo>
                  <a:lnTo>
                    <a:pt x="40" y="316"/>
                  </a:lnTo>
                  <a:lnTo>
                    <a:pt x="30" y="340"/>
                  </a:lnTo>
                  <a:lnTo>
                    <a:pt x="22" y="364"/>
                  </a:lnTo>
                  <a:lnTo>
                    <a:pt x="16" y="390"/>
                  </a:lnTo>
                  <a:lnTo>
                    <a:pt x="10" y="414"/>
                  </a:lnTo>
                  <a:lnTo>
                    <a:pt x="6" y="440"/>
                  </a:lnTo>
                  <a:lnTo>
                    <a:pt x="2" y="466"/>
                  </a:lnTo>
                  <a:lnTo>
                    <a:pt x="0" y="494"/>
                  </a:lnTo>
                  <a:lnTo>
                    <a:pt x="0" y="522"/>
                  </a:lnTo>
                  <a:lnTo>
                    <a:pt x="0" y="522"/>
                  </a:lnTo>
                  <a:lnTo>
                    <a:pt x="0" y="548"/>
                  </a:lnTo>
                  <a:lnTo>
                    <a:pt x="2" y="576"/>
                  </a:lnTo>
                  <a:lnTo>
                    <a:pt x="6" y="602"/>
                  </a:lnTo>
                  <a:lnTo>
                    <a:pt x="10" y="628"/>
                  </a:lnTo>
                  <a:lnTo>
                    <a:pt x="16" y="652"/>
                  </a:lnTo>
                  <a:lnTo>
                    <a:pt x="22" y="678"/>
                  </a:lnTo>
                  <a:lnTo>
                    <a:pt x="30" y="702"/>
                  </a:lnTo>
                  <a:lnTo>
                    <a:pt x="40" y="726"/>
                  </a:lnTo>
                  <a:lnTo>
                    <a:pt x="50" y="750"/>
                  </a:lnTo>
                  <a:lnTo>
                    <a:pt x="62" y="772"/>
                  </a:lnTo>
                  <a:lnTo>
                    <a:pt x="74" y="794"/>
                  </a:lnTo>
                  <a:lnTo>
                    <a:pt x="86" y="814"/>
                  </a:lnTo>
                  <a:lnTo>
                    <a:pt x="102" y="834"/>
                  </a:lnTo>
                  <a:lnTo>
                    <a:pt x="116" y="854"/>
                  </a:lnTo>
                  <a:lnTo>
                    <a:pt x="132" y="874"/>
                  </a:lnTo>
                  <a:lnTo>
                    <a:pt x="150" y="892"/>
                  </a:lnTo>
                  <a:lnTo>
                    <a:pt x="168" y="908"/>
                  </a:lnTo>
                  <a:lnTo>
                    <a:pt x="186" y="924"/>
                  </a:lnTo>
                  <a:lnTo>
                    <a:pt x="206" y="940"/>
                  </a:lnTo>
                  <a:lnTo>
                    <a:pt x="226" y="954"/>
                  </a:lnTo>
                  <a:lnTo>
                    <a:pt x="248" y="968"/>
                  </a:lnTo>
                  <a:lnTo>
                    <a:pt x="270" y="980"/>
                  </a:lnTo>
                  <a:lnTo>
                    <a:pt x="292" y="992"/>
                  </a:lnTo>
                  <a:lnTo>
                    <a:pt x="316" y="1002"/>
                  </a:lnTo>
                  <a:lnTo>
                    <a:pt x="338" y="1010"/>
                  </a:lnTo>
                  <a:lnTo>
                    <a:pt x="364" y="1018"/>
                  </a:lnTo>
                  <a:lnTo>
                    <a:pt x="388" y="1026"/>
                  </a:lnTo>
                  <a:lnTo>
                    <a:pt x="414" y="1032"/>
                  </a:lnTo>
                  <a:lnTo>
                    <a:pt x="440" y="1036"/>
                  </a:lnTo>
                  <a:lnTo>
                    <a:pt x="466" y="1040"/>
                  </a:lnTo>
                  <a:lnTo>
                    <a:pt x="492" y="1042"/>
                  </a:lnTo>
                  <a:lnTo>
                    <a:pt x="520" y="1042"/>
                  </a:lnTo>
                  <a:lnTo>
                    <a:pt x="520" y="1042"/>
                  </a:lnTo>
                  <a:lnTo>
                    <a:pt x="548" y="1042"/>
                  </a:lnTo>
                  <a:lnTo>
                    <a:pt x="574" y="1040"/>
                  </a:lnTo>
                  <a:lnTo>
                    <a:pt x="600" y="1036"/>
                  </a:lnTo>
                  <a:lnTo>
                    <a:pt x="626" y="1032"/>
                  </a:lnTo>
                  <a:lnTo>
                    <a:pt x="652" y="1026"/>
                  </a:lnTo>
                  <a:lnTo>
                    <a:pt x="676" y="1018"/>
                  </a:lnTo>
                  <a:lnTo>
                    <a:pt x="702" y="1010"/>
                  </a:lnTo>
                  <a:lnTo>
                    <a:pt x="724" y="1002"/>
                  </a:lnTo>
                  <a:lnTo>
                    <a:pt x="748" y="992"/>
                  </a:lnTo>
                  <a:lnTo>
                    <a:pt x="770" y="980"/>
                  </a:lnTo>
                  <a:lnTo>
                    <a:pt x="792" y="968"/>
                  </a:lnTo>
                  <a:lnTo>
                    <a:pt x="814" y="954"/>
                  </a:lnTo>
                  <a:lnTo>
                    <a:pt x="834" y="940"/>
                  </a:lnTo>
                  <a:lnTo>
                    <a:pt x="854" y="924"/>
                  </a:lnTo>
                  <a:lnTo>
                    <a:pt x="872" y="908"/>
                  </a:lnTo>
                  <a:lnTo>
                    <a:pt x="890" y="892"/>
                  </a:lnTo>
                  <a:lnTo>
                    <a:pt x="908" y="874"/>
                  </a:lnTo>
                  <a:lnTo>
                    <a:pt x="924" y="854"/>
                  </a:lnTo>
                  <a:lnTo>
                    <a:pt x="938" y="834"/>
                  </a:lnTo>
                  <a:lnTo>
                    <a:pt x="954" y="814"/>
                  </a:lnTo>
                  <a:lnTo>
                    <a:pt x="966" y="794"/>
                  </a:lnTo>
                  <a:lnTo>
                    <a:pt x="978" y="772"/>
                  </a:lnTo>
                  <a:lnTo>
                    <a:pt x="990" y="750"/>
                  </a:lnTo>
                  <a:lnTo>
                    <a:pt x="1000" y="726"/>
                  </a:lnTo>
                  <a:lnTo>
                    <a:pt x="1010" y="702"/>
                  </a:lnTo>
                  <a:lnTo>
                    <a:pt x="1018" y="678"/>
                  </a:lnTo>
                  <a:lnTo>
                    <a:pt x="1024" y="652"/>
                  </a:lnTo>
                  <a:lnTo>
                    <a:pt x="1030" y="628"/>
                  </a:lnTo>
                  <a:lnTo>
                    <a:pt x="1034" y="602"/>
                  </a:lnTo>
                  <a:lnTo>
                    <a:pt x="1038" y="576"/>
                  </a:lnTo>
                  <a:lnTo>
                    <a:pt x="1040" y="548"/>
                  </a:lnTo>
                  <a:lnTo>
                    <a:pt x="1040" y="522"/>
                  </a:lnTo>
                  <a:lnTo>
                    <a:pt x="1040" y="522"/>
                  </a:lnTo>
                  <a:close/>
                  <a:moveTo>
                    <a:pt x="520" y="50"/>
                  </a:moveTo>
                  <a:lnTo>
                    <a:pt x="520" y="50"/>
                  </a:lnTo>
                  <a:lnTo>
                    <a:pt x="544" y="50"/>
                  </a:lnTo>
                  <a:lnTo>
                    <a:pt x="568" y="52"/>
                  </a:lnTo>
                  <a:lnTo>
                    <a:pt x="592" y="54"/>
                  </a:lnTo>
                  <a:lnTo>
                    <a:pt x="614" y="58"/>
                  </a:lnTo>
                  <a:lnTo>
                    <a:pt x="658" y="70"/>
                  </a:lnTo>
                  <a:lnTo>
                    <a:pt x="700" y="86"/>
                  </a:lnTo>
                  <a:lnTo>
                    <a:pt x="740" y="106"/>
                  </a:lnTo>
                  <a:lnTo>
                    <a:pt x="778" y="130"/>
                  </a:lnTo>
                  <a:lnTo>
                    <a:pt x="814" y="156"/>
                  </a:lnTo>
                  <a:lnTo>
                    <a:pt x="846" y="188"/>
                  </a:lnTo>
                  <a:lnTo>
                    <a:pt x="874" y="220"/>
                  </a:lnTo>
                  <a:lnTo>
                    <a:pt x="900" y="258"/>
                  </a:lnTo>
                  <a:lnTo>
                    <a:pt x="922" y="296"/>
                  </a:lnTo>
                  <a:lnTo>
                    <a:pt x="940" y="338"/>
                  </a:lnTo>
                  <a:lnTo>
                    <a:pt x="956" y="380"/>
                  </a:lnTo>
                  <a:lnTo>
                    <a:pt x="966" y="426"/>
                  </a:lnTo>
                  <a:lnTo>
                    <a:pt x="974" y="472"/>
                  </a:lnTo>
                  <a:lnTo>
                    <a:pt x="976" y="522"/>
                  </a:lnTo>
                  <a:lnTo>
                    <a:pt x="976" y="522"/>
                  </a:lnTo>
                  <a:lnTo>
                    <a:pt x="974" y="566"/>
                  </a:lnTo>
                  <a:lnTo>
                    <a:pt x="966" y="610"/>
                  </a:lnTo>
                  <a:lnTo>
                    <a:pt x="956" y="654"/>
                  </a:lnTo>
                  <a:lnTo>
                    <a:pt x="940" y="696"/>
                  </a:lnTo>
                  <a:lnTo>
                    <a:pt x="922" y="734"/>
                  </a:lnTo>
                  <a:lnTo>
                    <a:pt x="900" y="772"/>
                  </a:lnTo>
                  <a:lnTo>
                    <a:pt x="874" y="808"/>
                  </a:lnTo>
                  <a:lnTo>
                    <a:pt x="846" y="840"/>
                  </a:lnTo>
                  <a:lnTo>
                    <a:pt x="814" y="870"/>
                  </a:lnTo>
                  <a:lnTo>
                    <a:pt x="778" y="896"/>
                  </a:lnTo>
                  <a:lnTo>
                    <a:pt x="740" y="920"/>
                  </a:lnTo>
                  <a:lnTo>
                    <a:pt x="700" y="940"/>
                  </a:lnTo>
                  <a:lnTo>
                    <a:pt x="658" y="956"/>
                  </a:lnTo>
                  <a:lnTo>
                    <a:pt x="614" y="968"/>
                  </a:lnTo>
                  <a:lnTo>
                    <a:pt x="592" y="972"/>
                  </a:lnTo>
                  <a:lnTo>
                    <a:pt x="568" y="974"/>
                  </a:lnTo>
                  <a:lnTo>
                    <a:pt x="544" y="976"/>
                  </a:lnTo>
                  <a:lnTo>
                    <a:pt x="520" y="976"/>
                  </a:lnTo>
                  <a:lnTo>
                    <a:pt x="520" y="976"/>
                  </a:lnTo>
                  <a:lnTo>
                    <a:pt x="496" y="976"/>
                  </a:lnTo>
                  <a:lnTo>
                    <a:pt x="472" y="974"/>
                  </a:lnTo>
                  <a:lnTo>
                    <a:pt x="448" y="972"/>
                  </a:lnTo>
                  <a:lnTo>
                    <a:pt x="426" y="968"/>
                  </a:lnTo>
                  <a:lnTo>
                    <a:pt x="382" y="956"/>
                  </a:lnTo>
                  <a:lnTo>
                    <a:pt x="340" y="940"/>
                  </a:lnTo>
                  <a:lnTo>
                    <a:pt x="300" y="920"/>
                  </a:lnTo>
                  <a:lnTo>
                    <a:pt x="262" y="896"/>
                  </a:lnTo>
                  <a:lnTo>
                    <a:pt x="226" y="870"/>
                  </a:lnTo>
                  <a:lnTo>
                    <a:pt x="194" y="840"/>
                  </a:lnTo>
                  <a:lnTo>
                    <a:pt x="166" y="808"/>
                  </a:lnTo>
                  <a:lnTo>
                    <a:pt x="140" y="772"/>
                  </a:lnTo>
                  <a:lnTo>
                    <a:pt x="118" y="734"/>
                  </a:lnTo>
                  <a:lnTo>
                    <a:pt x="100" y="696"/>
                  </a:lnTo>
                  <a:lnTo>
                    <a:pt x="84" y="654"/>
                  </a:lnTo>
                  <a:lnTo>
                    <a:pt x="74" y="610"/>
                  </a:lnTo>
                  <a:lnTo>
                    <a:pt x="66" y="566"/>
                  </a:lnTo>
                  <a:lnTo>
                    <a:pt x="64" y="522"/>
                  </a:lnTo>
                  <a:lnTo>
                    <a:pt x="64" y="522"/>
                  </a:lnTo>
                  <a:lnTo>
                    <a:pt x="66" y="472"/>
                  </a:lnTo>
                  <a:lnTo>
                    <a:pt x="74" y="426"/>
                  </a:lnTo>
                  <a:lnTo>
                    <a:pt x="84" y="380"/>
                  </a:lnTo>
                  <a:lnTo>
                    <a:pt x="100" y="338"/>
                  </a:lnTo>
                  <a:lnTo>
                    <a:pt x="118" y="296"/>
                  </a:lnTo>
                  <a:lnTo>
                    <a:pt x="140" y="258"/>
                  </a:lnTo>
                  <a:lnTo>
                    <a:pt x="166" y="220"/>
                  </a:lnTo>
                  <a:lnTo>
                    <a:pt x="194" y="188"/>
                  </a:lnTo>
                  <a:lnTo>
                    <a:pt x="226" y="156"/>
                  </a:lnTo>
                  <a:lnTo>
                    <a:pt x="262" y="130"/>
                  </a:lnTo>
                  <a:lnTo>
                    <a:pt x="300" y="106"/>
                  </a:lnTo>
                  <a:lnTo>
                    <a:pt x="340" y="86"/>
                  </a:lnTo>
                  <a:lnTo>
                    <a:pt x="382" y="70"/>
                  </a:lnTo>
                  <a:lnTo>
                    <a:pt x="426" y="58"/>
                  </a:lnTo>
                  <a:lnTo>
                    <a:pt x="448" y="54"/>
                  </a:lnTo>
                  <a:lnTo>
                    <a:pt x="472" y="52"/>
                  </a:lnTo>
                  <a:lnTo>
                    <a:pt x="496" y="50"/>
                  </a:lnTo>
                  <a:lnTo>
                    <a:pt x="520" y="50"/>
                  </a:lnTo>
                  <a:lnTo>
                    <a:pt x="520" y="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83"/>
            <p:cNvSpPr>
              <a:spLocks noEditPoints="1"/>
            </p:cNvSpPr>
            <p:nvPr/>
          </p:nvSpPr>
          <p:spPr bwMode="auto">
            <a:xfrm>
              <a:off x="10099673" y="2341565"/>
              <a:ext cx="800098" cy="803276"/>
            </a:xfrm>
            <a:custGeom>
              <a:avLst/>
              <a:gdLst/>
              <a:ahLst/>
              <a:cxnLst>
                <a:cxn ang="0">
                  <a:pos x="502" y="234"/>
                </a:cxn>
                <a:cxn ang="0">
                  <a:pos x="484" y="158"/>
                </a:cxn>
                <a:cxn ang="0">
                  <a:pos x="446" y="94"/>
                </a:cxn>
                <a:cxn ang="0">
                  <a:pos x="394" y="44"/>
                </a:cxn>
                <a:cxn ang="0">
                  <a:pos x="330" y="12"/>
                </a:cxn>
                <a:cxn ang="0">
                  <a:pos x="260" y="0"/>
                </a:cxn>
                <a:cxn ang="0">
                  <a:pos x="206" y="6"/>
                </a:cxn>
                <a:cxn ang="0">
                  <a:pos x="134" y="32"/>
                </a:cxn>
                <a:cxn ang="0">
                  <a:pos x="76" y="76"/>
                </a:cxn>
                <a:cxn ang="0">
                  <a:pos x="30" y="136"/>
                </a:cxn>
                <a:cxn ang="0">
                  <a:pos x="4" y="208"/>
                </a:cxn>
                <a:cxn ang="0">
                  <a:pos x="0" y="262"/>
                </a:cxn>
                <a:cxn ang="0">
                  <a:pos x="12" y="332"/>
                </a:cxn>
                <a:cxn ang="0">
                  <a:pos x="44" y="396"/>
                </a:cxn>
                <a:cxn ang="0">
                  <a:pos x="94" y="448"/>
                </a:cxn>
                <a:cxn ang="0">
                  <a:pos x="158" y="486"/>
                </a:cxn>
                <a:cxn ang="0">
                  <a:pos x="234" y="504"/>
                </a:cxn>
                <a:cxn ang="0">
                  <a:pos x="284" y="504"/>
                </a:cxn>
                <a:cxn ang="0">
                  <a:pos x="354" y="486"/>
                </a:cxn>
                <a:cxn ang="0">
                  <a:pos x="414" y="448"/>
                </a:cxn>
                <a:cxn ang="0">
                  <a:pos x="462" y="396"/>
                </a:cxn>
                <a:cxn ang="0">
                  <a:pos x="492" y="332"/>
                </a:cxn>
                <a:cxn ang="0">
                  <a:pos x="504" y="262"/>
                </a:cxn>
                <a:cxn ang="0">
                  <a:pos x="260" y="66"/>
                </a:cxn>
                <a:cxn ang="0">
                  <a:pos x="320" y="74"/>
                </a:cxn>
                <a:cxn ang="0">
                  <a:pos x="372" y="98"/>
                </a:cxn>
                <a:cxn ang="0">
                  <a:pos x="412" y="134"/>
                </a:cxn>
                <a:cxn ang="0">
                  <a:pos x="440" y="182"/>
                </a:cxn>
                <a:cxn ang="0">
                  <a:pos x="454" y="240"/>
                </a:cxn>
                <a:cxn ang="0">
                  <a:pos x="454" y="280"/>
                </a:cxn>
                <a:cxn ang="0">
                  <a:pos x="440" y="332"/>
                </a:cxn>
                <a:cxn ang="0">
                  <a:pos x="412" y="382"/>
                </a:cxn>
                <a:cxn ang="0">
                  <a:pos x="372" y="420"/>
                </a:cxn>
                <a:cxn ang="0">
                  <a:pos x="320" y="446"/>
                </a:cxn>
                <a:cxn ang="0">
                  <a:pos x="260" y="456"/>
                </a:cxn>
                <a:cxn ang="0">
                  <a:pos x="218" y="452"/>
                </a:cxn>
                <a:cxn ang="0">
                  <a:pos x="164" y="430"/>
                </a:cxn>
                <a:cxn ang="0">
                  <a:pos x="120" y="396"/>
                </a:cxn>
                <a:cxn ang="0">
                  <a:pos x="88" y="350"/>
                </a:cxn>
                <a:cxn ang="0">
                  <a:pos x="68" y="298"/>
                </a:cxn>
                <a:cxn ang="0">
                  <a:pos x="64" y="262"/>
                </a:cxn>
                <a:cxn ang="0">
                  <a:pos x="72" y="200"/>
                </a:cxn>
                <a:cxn ang="0">
                  <a:pos x="96" y="150"/>
                </a:cxn>
                <a:cxn ang="0">
                  <a:pos x="134" y="108"/>
                </a:cxn>
                <a:cxn ang="0">
                  <a:pos x="182" y="80"/>
                </a:cxn>
                <a:cxn ang="0">
                  <a:pos x="240" y="66"/>
                </a:cxn>
              </a:cxnLst>
              <a:rect l="0" t="0" r="r" b="b"/>
              <a:pathLst>
                <a:path w="504" h="506">
                  <a:moveTo>
                    <a:pt x="504" y="262"/>
                  </a:moveTo>
                  <a:lnTo>
                    <a:pt x="504" y="262"/>
                  </a:lnTo>
                  <a:lnTo>
                    <a:pt x="502" y="234"/>
                  </a:lnTo>
                  <a:lnTo>
                    <a:pt x="498" y="208"/>
                  </a:lnTo>
                  <a:lnTo>
                    <a:pt x="492" y="182"/>
                  </a:lnTo>
                  <a:lnTo>
                    <a:pt x="484" y="158"/>
                  </a:lnTo>
                  <a:lnTo>
                    <a:pt x="474" y="136"/>
                  </a:lnTo>
                  <a:lnTo>
                    <a:pt x="462" y="114"/>
                  </a:lnTo>
                  <a:lnTo>
                    <a:pt x="446" y="94"/>
                  </a:lnTo>
                  <a:lnTo>
                    <a:pt x="430" y="76"/>
                  </a:lnTo>
                  <a:lnTo>
                    <a:pt x="414" y="60"/>
                  </a:lnTo>
                  <a:lnTo>
                    <a:pt x="394" y="44"/>
                  </a:lnTo>
                  <a:lnTo>
                    <a:pt x="374" y="32"/>
                  </a:lnTo>
                  <a:lnTo>
                    <a:pt x="354" y="20"/>
                  </a:lnTo>
                  <a:lnTo>
                    <a:pt x="330" y="12"/>
                  </a:lnTo>
                  <a:lnTo>
                    <a:pt x="308" y="6"/>
                  </a:lnTo>
                  <a:lnTo>
                    <a:pt x="284" y="2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34" y="2"/>
                  </a:lnTo>
                  <a:lnTo>
                    <a:pt x="206" y="6"/>
                  </a:lnTo>
                  <a:lnTo>
                    <a:pt x="182" y="12"/>
                  </a:lnTo>
                  <a:lnTo>
                    <a:pt x="158" y="20"/>
                  </a:lnTo>
                  <a:lnTo>
                    <a:pt x="134" y="32"/>
                  </a:lnTo>
                  <a:lnTo>
                    <a:pt x="114" y="44"/>
                  </a:lnTo>
                  <a:lnTo>
                    <a:pt x="94" y="60"/>
                  </a:lnTo>
                  <a:lnTo>
                    <a:pt x="76" y="76"/>
                  </a:lnTo>
                  <a:lnTo>
                    <a:pt x="58" y="94"/>
                  </a:lnTo>
                  <a:lnTo>
                    <a:pt x="44" y="114"/>
                  </a:lnTo>
                  <a:lnTo>
                    <a:pt x="30" y="136"/>
                  </a:lnTo>
                  <a:lnTo>
                    <a:pt x="20" y="158"/>
                  </a:lnTo>
                  <a:lnTo>
                    <a:pt x="12" y="182"/>
                  </a:lnTo>
                  <a:lnTo>
                    <a:pt x="4" y="208"/>
                  </a:lnTo>
                  <a:lnTo>
                    <a:pt x="2" y="234"/>
                  </a:lnTo>
                  <a:lnTo>
                    <a:pt x="0" y="262"/>
                  </a:lnTo>
                  <a:lnTo>
                    <a:pt x="0" y="262"/>
                  </a:lnTo>
                  <a:lnTo>
                    <a:pt x="2" y="286"/>
                  </a:lnTo>
                  <a:lnTo>
                    <a:pt x="4" y="308"/>
                  </a:lnTo>
                  <a:lnTo>
                    <a:pt x="12" y="332"/>
                  </a:lnTo>
                  <a:lnTo>
                    <a:pt x="20" y="354"/>
                  </a:lnTo>
                  <a:lnTo>
                    <a:pt x="30" y="376"/>
                  </a:lnTo>
                  <a:lnTo>
                    <a:pt x="44" y="396"/>
                  </a:lnTo>
                  <a:lnTo>
                    <a:pt x="58" y="414"/>
                  </a:lnTo>
                  <a:lnTo>
                    <a:pt x="76" y="432"/>
                  </a:lnTo>
                  <a:lnTo>
                    <a:pt x="94" y="448"/>
                  </a:lnTo>
                  <a:lnTo>
                    <a:pt x="114" y="462"/>
                  </a:lnTo>
                  <a:lnTo>
                    <a:pt x="134" y="474"/>
                  </a:lnTo>
                  <a:lnTo>
                    <a:pt x="158" y="486"/>
                  </a:lnTo>
                  <a:lnTo>
                    <a:pt x="182" y="494"/>
                  </a:lnTo>
                  <a:lnTo>
                    <a:pt x="206" y="500"/>
                  </a:lnTo>
                  <a:lnTo>
                    <a:pt x="234" y="504"/>
                  </a:lnTo>
                  <a:lnTo>
                    <a:pt x="260" y="506"/>
                  </a:lnTo>
                  <a:lnTo>
                    <a:pt x="260" y="506"/>
                  </a:lnTo>
                  <a:lnTo>
                    <a:pt x="284" y="504"/>
                  </a:lnTo>
                  <a:lnTo>
                    <a:pt x="308" y="500"/>
                  </a:lnTo>
                  <a:lnTo>
                    <a:pt x="330" y="494"/>
                  </a:lnTo>
                  <a:lnTo>
                    <a:pt x="354" y="486"/>
                  </a:lnTo>
                  <a:lnTo>
                    <a:pt x="374" y="474"/>
                  </a:lnTo>
                  <a:lnTo>
                    <a:pt x="394" y="462"/>
                  </a:lnTo>
                  <a:lnTo>
                    <a:pt x="414" y="448"/>
                  </a:lnTo>
                  <a:lnTo>
                    <a:pt x="430" y="432"/>
                  </a:lnTo>
                  <a:lnTo>
                    <a:pt x="446" y="414"/>
                  </a:lnTo>
                  <a:lnTo>
                    <a:pt x="462" y="396"/>
                  </a:lnTo>
                  <a:lnTo>
                    <a:pt x="474" y="376"/>
                  </a:lnTo>
                  <a:lnTo>
                    <a:pt x="484" y="354"/>
                  </a:lnTo>
                  <a:lnTo>
                    <a:pt x="492" y="332"/>
                  </a:lnTo>
                  <a:lnTo>
                    <a:pt x="498" y="308"/>
                  </a:lnTo>
                  <a:lnTo>
                    <a:pt x="502" y="286"/>
                  </a:lnTo>
                  <a:lnTo>
                    <a:pt x="504" y="262"/>
                  </a:lnTo>
                  <a:lnTo>
                    <a:pt x="504" y="262"/>
                  </a:lnTo>
                  <a:close/>
                  <a:moveTo>
                    <a:pt x="260" y="66"/>
                  </a:moveTo>
                  <a:lnTo>
                    <a:pt x="260" y="66"/>
                  </a:lnTo>
                  <a:lnTo>
                    <a:pt x="280" y="66"/>
                  </a:lnTo>
                  <a:lnTo>
                    <a:pt x="302" y="70"/>
                  </a:lnTo>
                  <a:lnTo>
                    <a:pt x="320" y="74"/>
                  </a:lnTo>
                  <a:lnTo>
                    <a:pt x="338" y="80"/>
                  </a:lnTo>
                  <a:lnTo>
                    <a:pt x="356" y="88"/>
                  </a:lnTo>
                  <a:lnTo>
                    <a:pt x="372" y="98"/>
                  </a:lnTo>
                  <a:lnTo>
                    <a:pt x="386" y="108"/>
                  </a:lnTo>
                  <a:lnTo>
                    <a:pt x="400" y="120"/>
                  </a:lnTo>
                  <a:lnTo>
                    <a:pt x="412" y="134"/>
                  </a:lnTo>
                  <a:lnTo>
                    <a:pt x="424" y="150"/>
                  </a:lnTo>
                  <a:lnTo>
                    <a:pt x="432" y="166"/>
                  </a:lnTo>
                  <a:lnTo>
                    <a:pt x="440" y="182"/>
                  </a:lnTo>
                  <a:lnTo>
                    <a:pt x="446" y="200"/>
                  </a:lnTo>
                  <a:lnTo>
                    <a:pt x="452" y="220"/>
                  </a:lnTo>
                  <a:lnTo>
                    <a:pt x="454" y="240"/>
                  </a:lnTo>
                  <a:lnTo>
                    <a:pt x="456" y="262"/>
                  </a:lnTo>
                  <a:lnTo>
                    <a:pt x="456" y="262"/>
                  </a:lnTo>
                  <a:lnTo>
                    <a:pt x="454" y="280"/>
                  </a:lnTo>
                  <a:lnTo>
                    <a:pt x="452" y="298"/>
                  </a:lnTo>
                  <a:lnTo>
                    <a:pt x="446" y="316"/>
                  </a:lnTo>
                  <a:lnTo>
                    <a:pt x="440" y="332"/>
                  </a:lnTo>
                  <a:lnTo>
                    <a:pt x="432" y="350"/>
                  </a:lnTo>
                  <a:lnTo>
                    <a:pt x="424" y="366"/>
                  </a:lnTo>
                  <a:lnTo>
                    <a:pt x="412" y="382"/>
                  </a:lnTo>
                  <a:lnTo>
                    <a:pt x="400" y="396"/>
                  </a:lnTo>
                  <a:lnTo>
                    <a:pt x="386" y="408"/>
                  </a:lnTo>
                  <a:lnTo>
                    <a:pt x="372" y="420"/>
                  </a:lnTo>
                  <a:lnTo>
                    <a:pt x="356" y="430"/>
                  </a:lnTo>
                  <a:lnTo>
                    <a:pt x="338" y="440"/>
                  </a:lnTo>
                  <a:lnTo>
                    <a:pt x="320" y="446"/>
                  </a:lnTo>
                  <a:lnTo>
                    <a:pt x="302" y="452"/>
                  </a:lnTo>
                  <a:lnTo>
                    <a:pt x="280" y="456"/>
                  </a:lnTo>
                  <a:lnTo>
                    <a:pt x="260" y="456"/>
                  </a:lnTo>
                  <a:lnTo>
                    <a:pt x="260" y="456"/>
                  </a:lnTo>
                  <a:lnTo>
                    <a:pt x="240" y="456"/>
                  </a:lnTo>
                  <a:lnTo>
                    <a:pt x="218" y="452"/>
                  </a:lnTo>
                  <a:lnTo>
                    <a:pt x="200" y="446"/>
                  </a:lnTo>
                  <a:lnTo>
                    <a:pt x="182" y="440"/>
                  </a:lnTo>
                  <a:lnTo>
                    <a:pt x="164" y="430"/>
                  </a:lnTo>
                  <a:lnTo>
                    <a:pt x="148" y="420"/>
                  </a:lnTo>
                  <a:lnTo>
                    <a:pt x="134" y="408"/>
                  </a:lnTo>
                  <a:lnTo>
                    <a:pt x="120" y="396"/>
                  </a:lnTo>
                  <a:lnTo>
                    <a:pt x="108" y="382"/>
                  </a:lnTo>
                  <a:lnTo>
                    <a:pt x="96" y="366"/>
                  </a:lnTo>
                  <a:lnTo>
                    <a:pt x="88" y="350"/>
                  </a:lnTo>
                  <a:lnTo>
                    <a:pt x="80" y="332"/>
                  </a:lnTo>
                  <a:lnTo>
                    <a:pt x="72" y="316"/>
                  </a:lnTo>
                  <a:lnTo>
                    <a:pt x="68" y="298"/>
                  </a:lnTo>
                  <a:lnTo>
                    <a:pt x="66" y="280"/>
                  </a:lnTo>
                  <a:lnTo>
                    <a:pt x="64" y="262"/>
                  </a:lnTo>
                  <a:lnTo>
                    <a:pt x="64" y="262"/>
                  </a:lnTo>
                  <a:lnTo>
                    <a:pt x="66" y="240"/>
                  </a:lnTo>
                  <a:lnTo>
                    <a:pt x="68" y="220"/>
                  </a:lnTo>
                  <a:lnTo>
                    <a:pt x="72" y="200"/>
                  </a:lnTo>
                  <a:lnTo>
                    <a:pt x="80" y="182"/>
                  </a:lnTo>
                  <a:lnTo>
                    <a:pt x="88" y="166"/>
                  </a:lnTo>
                  <a:lnTo>
                    <a:pt x="96" y="150"/>
                  </a:lnTo>
                  <a:lnTo>
                    <a:pt x="108" y="134"/>
                  </a:lnTo>
                  <a:lnTo>
                    <a:pt x="120" y="120"/>
                  </a:lnTo>
                  <a:lnTo>
                    <a:pt x="134" y="108"/>
                  </a:lnTo>
                  <a:lnTo>
                    <a:pt x="148" y="98"/>
                  </a:lnTo>
                  <a:lnTo>
                    <a:pt x="164" y="88"/>
                  </a:lnTo>
                  <a:lnTo>
                    <a:pt x="182" y="80"/>
                  </a:lnTo>
                  <a:lnTo>
                    <a:pt x="200" y="74"/>
                  </a:lnTo>
                  <a:lnTo>
                    <a:pt x="218" y="70"/>
                  </a:lnTo>
                  <a:lnTo>
                    <a:pt x="240" y="66"/>
                  </a:lnTo>
                  <a:lnTo>
                    <a:pt x="260" y="66"/>
                  </a:lnTo>
                  <a:lnTo>
                    <a:pt x="260" y="6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84"/>
            <p:cNvSpPr>
              <a:spLocks/>
            </p:cNvSpPr>
            <p:nvPr/>
          </p:nvSpPr>
          <p:spPr bwMode="auto">
            <a:xfrm>
              <a:off x="9324972" y="1077915"/>
              <a:ext cx="1187450" cy="1679577"/>
            </a:xfrm>
            <a:custGeom>
              <a:avLst/>
              <a:gdLst/>
              <a:ahLst/>
              <a:cxnLst>
                <a:cxn ang="0">
                  <a:pos x="748" y="1058"/>
                </a:cxn>
                <a:cxn ang="0">
                  <a:pos x="308" y="0"/>
                </a:cxn>
                <a:cxn ang="0">
                  <a:pos x="0" y="228"/>
                </a:cxn>
                <a:cxn ang="0">
                  <a:pos x="748" y="1058"/>
                </a:cxn>
              </a:cxnLst>
              <a:rect l="0" t="0" r="r" b="b"/>
              <a:pathLst>
                <a:path w="748" h="1058">
                  <a:moveTo>
                    <a:pt x="748" y="1058"/>
                  </a:moveTo>
                  <a:lnTo>
                    <a:pt x="308" y="0"/>
                  </a:lnTo>
                  <a:lnTo>
                    <a:pt x="0" y="228"/>
                  </a:lnTo>
                  <a:lnTo>
                    <a:pt x="748" y="105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85"/>
            <p:cNvSpPr>
              <a:spLocks/>
            </p:cNvSpPr>
            <p:nvPr/>
          </p:nvSpPr>
          <p:spPr bwMode="auto">
            <a:xfrm>
              <a:off x="9144000" y="817563"/>
              <a:ext cx="669924" cy="622300"/>
            </a:xfrm>
            <a:custGeom>
              <a:avLst/>
              <a:gdLst/>
              <a:ahLst/>
              <a:cxnLst>
                <a:cxn ang="0">
                  <a:pos x="0" y="278"/>
                </a:cxn>
                <a:cxn ang="0">
                  <a:pos x="114" y="392"/>
                </a:cxn>
                <a:cxn ang="0">
                  <a:pos x="422" y="164"/>
                </a:cxn>
                <a:cxn ang="0">
                  <a:pos x="358" y="0"/>
                </a:cxn>
                <a:cxn ang="0">
                  <a:pos x="0" y="278"/>
                </a:cxn>
              </a:cxnLst>
              <a:rect l="0" t="0" r="r" b="b"/>
              <a:pathLst>
                <a:path w="422" h="392">
                  <a:moveTo>
                    <a:pt x="0" y="278"/>
                  </a:moveTo>
                  <a:lnTo>
                    <a:pt x="114" y="392"/>
                  </a:lnTo>
                  <a:lnTo>
                    <a:pt x="422" y="164"/>
                  </a:lnTo>
                  <a:lnTo>
                    <a:pt x="358" y="0"/>
                  </a:lnTo>
                  <a:lnTo>
                    <a:pt x="0" y="278"/>
                  </a:lnTo>
                  <a:close/>
                </a:path>
              </a:pathLst>
            </a:custGeom>
            <a:solidFill>
              <a:srgbClr val="B3B8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243073" y="403888"/>
            <a:ext cx="8665045" cy="56705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Freeform 5"/>
          <p:cNvSpPr>
            <a:spLocks/>
          </p:cNvSpPr>
          <p:nvPr userDrawn="1"/>
        </p:nvSpPr>
        <p:spPr bwMode="auto">
          <a:xfrm>
            <a:off x="0" y="1373841"/>
            <a:ext cx="9144000" cy="5484159"/>
          </a:xfrm>
          <a:custGeom>
            <a:avLst/>
            <a:gdLst/>
            <a:ahLst/>
            <a:cxnLst>
              <a:cxn ang="0">
                <a:pos x="10972" y="0"/>
              </a:cxn>
              <a:cxn ang="0">
                <a:pos x="10908" y="113"/>
              </a:cxn>
              <a:cxn ang="0">
                <a:pos x="10842" y="225"/>
              </a:cxn>
              <a:cxn ang="0">
                <a:pos x="10777" y="113"/>
              </a:cxn>
              <a:cxn ang="0">
                <a:pos x="10713" y="0"/>
              </a:cxn>
              <a:cxn ang="0">
                <a:pos x="0" y="0"/>
              </a:cxn>
              <a:cxn ang="0">
                <a:pos x="0" y="5088"/>
              </a:cxn>
              <a:cxn ang="0">
                <a:pos x="11520" y="5088"/>
              </a:cxn>
              <a:cxn ang="0">
                <a:pos x="11520" y="0"/>
              </a:cxn>
              <a:cxn ang="0">
                <a:pos x="10972" y="0"/>
              </a:cxn>
            </a:cxnLst>
            <a:rect l="0" t="0" r="r" b="b"/>
            <a:pathLst>
              <a:path w="11520" h="5088">
                <a:moveTo>
                  <a:pt x="10972" y="0"/>
                </a:moveTo>
                <a:lnTo>
                  <a:pt x="10908" y="113"/>
                </a:lnTo>
                <a:lnTo>
                  <a:pt x="10842" y="225"/>
                </a:lnTo>
                <a:lnTo>
                  <a:pt x="10777" y="113"/>
                </a:lnTo>
                <a:lnTo>
                  <a:pt x="10713" y="0"/>
                </a:lnTo>
                <a:lnTo>
                  <a:pt x="0" y="0"/>
                </a:lnTo>
                <a:lnTo>
                  <a:pt x="0" y="5088"/>
                </a:lnTo>
                <a:lnTo>
                  <a:pt x="11520" y="5088"/>
                </a:lnTo>
                <a:lnTo>
                  <a:pt x="11520" y="0"/>
                </a:lnTo>
                <a:lnTo>
                  <a:pt x="10972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내용 개체 틀 2"/>
          <p:cNvSpPr txBox="1">
            <a:spLocks/>
          </p:cNvSpPr>
          <p:nvPr userDrawn="1"/>
        </p:nvSpPr>
        <p:spPr>
          <a:xfrm>
            <a:off x="273285" y="1585732"/>
            <a:ext cx="8620585" cy="4939611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b="1" dirty="0" smtClean="0">
              <a:solidFill>
                <a:srgbClr val="7030A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ahoma" pitchFamily="34" charset="0"/>
            </a:endParaRPr>
          </a:p>
          <a:p>
            <a:pPr lvl="1"/>
            <a:endParaRPr lang="en-US" altLang="ko-KR" sz="1600" b="1" dirty="0" smtClean="0">
              <a:solidFill>
                <a:srgbClr val="7030A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ahoma" pitchFamily="34" charset="0"/>
            </a:endParaRPr>
          </a:p>
          <a:p>
            <a:pPr lvl="2"/>
            <a:endParaRPr lang="ko-KR" altLang="en-US" sz="1500" b="1" dirty="0">
              <a:solidFill>
                <a:srgbClr val="7030A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ahoma" pitchFamily="34" charset="0"/>
            </a:endParaRPr>
          </a:p>
          <a:p>
            <a:pPr lvl="1"/>
            <a:endParaRPr lang="en-US" altLang="ko-KR" sz="1600" dirty="0">
              <a:solidFill>
                <a:srgbClr val="175079"/>
              </a:solidFill>
            </a:endParaRPr>
          </a:p>
          <a:p>
            <a:pPr lvl="1"/>
            <a:endParaRPr lang="en-US" altLang="ko-KR" sz="15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lvl="1"/>
            <a:endParaRPr lang="ko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ahoma" pitchFamily="34" charset="0"/>
            </a:endParaRPr>
          </a:p>
          <a:p>
            <a:pPr lvl="2"/>
            <a:endParaRPr lang="en-US" altLang="ko-KR" sz="1600" dirty="0" smtClean="0">
              <a:solidFill>
                <a:srgbClr val="175079"/>
              </a:solidFill>
            </a:endParaRPr>
          </a:p>
        </p:txBody>
      </p:sp>
      <p:sp>
        <p:nvSpPr>
          <p:cNvPr id="10" name="제목 8"/>
          <p:cNvSpPr txBox="1">
            <a:spLocks/>
          </p:cNvSpPr>
          <p:nvPr userDrawn="1"/>
        </p:nvSpPr>
        <p:spPr>
          <a:xfrm>
            <a:off x="251520" y="316210"/>
            <a:ext cx="8642350" cy="430887"/>
          </a:xfrm>
          <a:prstGeom prst="rect">
            <a:avLst/>
          </a:prstGeom>
        </p:spPr>
        <p:txBody>
          <a:bodyPr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>
              <a:lnSpc>
                <a:spcPct val="80000"/>
              </a:lnSpc>
              <a:spcBef>
                <a:spcPct val="0"/>
              </a:spcBef>
              <a:tabLst>
                <a:tab pos="177800" algn="l"/>
                <a:tab pos="803275" algn="l"/>
              </a:tabLst>
              <a:defRPr/>
            </a:pPr>
            <a:endParaRPr lang="en-US" altLang="ko-KR" sz="4000" b="1" dirty="0" smtClean="0">
              <a:solidFill>
                <a:schemeClr val="bg1"/>
              </a:solidFill>
              <a:latin typeface="Tahoma" pitchFamily="34" charset="0"/>
              <a:ea typeface="나눔고딕" pitchFamily="50" charset="-127"/>
              <a:cs typeface="Tahoma" pitchFamily="34" charset="0"/>
            </a:endParaRPr>
          </a:p>
        </p:txBody>
      </p:sp>
      <p:sp>
        <p:nvSpPr>
          <p:cNvPr id="15" name="슬라이드 번호 개체 틀 1"/>
          <p:cNvSpPr>
            <a:spLocks noGrp="1"/>
          </p:cNvSpPr>
          <p:nvPr>
            <p:ph type="sldNum" sz="quarter" idx="4"/>
          </p:nvPr>
        </p:nvSpPr>
        <p:spPr>
          <a:xfrm>
            <a:off x="6824374" y="6532900"/>
            <a:ext cx="2133600" cy="240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3E208-3B10-45C3-AB64-9D3429F1AD1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제목 개체 틀 2"/>
          <p:cNvSpPr>
            <a:spLocks noGrp="1"/>
          </p:cNvSpPr>
          <p:nvPr>
            <p:ph type="title"/>
          </p:nvPr>
        </p:nvSpPr>
        <p:spPr>
          <a:xfrm>
            <a:off x="243073" y="467227"/>
            <a:ext cx="8559478" cy="4545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8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7" name="텍스트 개체 틀 3"/>
          <p:cNvSpPr>
            <a:spLocks noGrp="1"/>
          </p:cNvSpPr>
          <p:nvPr>
            <p:ph idx="1" hasCustomPrompt="1"/>
          </p:nvPr>
        </p:nvSpPr>
        <p:spPr>
          <a:xfrm>
            <a:off x="297076" y="1193960"/>
            <a:ext cx="8603852" cy="5151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>
              <a:defRPr b="0">
                <a:solidFill>
                  <a:srgbClr val="05325B"/>
                </a:solidFill>
              </a:defRPr>
            </a:lvl2pPr>
            <a:lvl3pPr>
              <a:defRPr b="1">
                <a:solidFill>
                  <a:srgbClr val="0000FF"/>
                </a:solidFill>
              </a:defRPr>
            </a:lvl3pPr>
            <a:lvl4pPr>
              <a:defRPr b="1"/>
            </a:lvl4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</p:txBody>
      </p:sp>
      <p:sp>
        <p:nvSpPr>
          <p:cNvPr id="18" name="슬라이드 번호 개체 틀 4"/>
          <p:cNvSpPr txBox="1">
            <a:spLocks/>
          </p:cNvSpPr>
          <p:nvPr userDrawn="1"/>
        </p:nvSpPr>
        <p:spPr>
          <a:xfrm>
            <a:off x="6824374" y="6532901"/>
            <a:ext cx="2133600" cy="240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6B130F-A908-445E-8E7B-906E66EDCC1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9" name="제목 개체 틀 2"/>
          <p:cNvSpPr txBox="1">
            <a:spLocks/>
          </p:cNvSpPr>
          <p:nvPr userDrawn="1"/>
        </p:nvSpPr>
        <p:spPr>
          <a:xfrm>
            <a:off x="459129" y="927905"/>
            <a:ext cx="8229600" cy="454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ko-KR" altLang="en-US" sz="1600" kern="1200" dirty="0">
              <a:solidFill>
                <a:schemeClr val="bg1"/>
              </a:solidFill>
              <a:latin typeface="Tahoma" pitchFamily="34" charset="0"/>
              <a:ea typeface="+mn-ea"/>
              <a:cs typeface="Tahoma" pitchFamily="34" charset="0"/>
            </a:endParaRPr>
          </a:p>
        </p:txBody>
      </p:sp>
      <p:sp>
        <p:nvSpPr>
          <p:cNvPr id="21" name="제목 개체 틀 2"/>
          <p:cNvSpPr txBox="1">
            <a:spLocks/>
          </p:cNvSpPr>
          <p:nvPr userDrawn="1"/>
        </p:nvSpPr>
        <p:spPr>
          <a:xfrm>
            <a:off x="297075" y="924763"/>
            <a:ext cx="8696454" cy="4545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4000" b="1" kern="1200" dirty="0">
                <a:solidFill>
                  <a:schemeClr val="bg1"/>
                </a:solidFill>
                <a:latin typeface="Tahoma" pitchFamily="34" charset="0"/>
                <a:ea typeface="나눔고딕" pitchFamily="50" charset="-127"/>
                <a:cs typeface="Tahoma" pitchFamily="34" charset="0"/>
              </a:defRPr>
            </a:lvl1pPr>
          </a:lstStyle>
          <a:p>
            <a:endParaRPr lang="ko-KR" altLang="en-US" sz="1600" b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641" y="82891"/>
            <a:ext cx="2162477" cy="31436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8" y="6220711"/>
            <a:ext cx="8923428" cy="3877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71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그림 76" descr="1.png"/>
          <p:cNvPicPr>
            <a:picLocks noChangeAspect="1"/>
          </p:cNvPicPr>
          <p:nvPr userDrawn="1"/>
        </p:nvPicPr>
        <p:blipFill>
          <a:blip r:embed="rId2" cstate="print"/>
          <a:srcRect r="24899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" name="그룹 78"/>
          <p:cNvGrpSpPr/>
          <p:nvPr userDrawn="1"/>
        </p:nvGrpSpPr>
        <p:grpSpPr>
          <a:xfrm>
            <a:off x="0" y="4329950"/>
            <a:ext cx="9144000" cy="2528048"/>
            <a:chOff x="0" y="4329950"/>
            <a:chExt cx="9144000" cy="2528048"/>
          </a:xfrm>
        </p:grpSpPr>
        <p:sp>
          <p:nvSpPr>
            <p:cNvPr id="57" name="직사각형 56"/>
            <p:cNvSpPr/>
            <p:nvPr userDrawn="1"/>
          </p:nvSpPr>
          <p:spPr>
            <a:xfrm>
              <a:off x="0" y="4545105"/>
              <a:ext cx="9144000" cy="2312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이등변 삼각형 57"/>
            <p:cNvSpPr/>
            <p:nvPr userDrawn="1"/>
          </p:nvSpPr>
          <p:spPr>
            <a:xfrm>
              <a:off x="4435406" y="4329950"/>
              <a:ext cx="276225" cy="2381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" name="그룹 58"/>
          <p:cNvGrpSpPr/>
          <p:nvPr userDrawn="1"/>
        </p:nvGrpSpPr>
        <p:grpSpPr>
          <a:xfrm>
            <a:off x="3299206" y="994175"/>
            <a:ext cx="2537530" cy="2231168"/>
            <a:chOff x="3510225" y="561153"/>
            <a:chExt cx="2115492" cy="1860084"/>
          </a:xfrm>
        </p:grpSpPr>
        <p:grpSp>
          <p:nvGrpSpPr>
            <p:cNvPr id="60" name="그룹 66"/>
            <p:cNvGrpSpPr/>
            <p:nvPr/>
          </p:nvGrpSpPr>
          <p:grpSpPr>
            <a:xfrm>
              <a:off x="3510225" y="1480323"/>
              <a:ext cx="717510" cy="397920"/>
              <a:chOff x="625475" y="1627188"/>
              <a:chExt cx="1454150" cy="806450"/>
            </a:xfrm>
          </p:grpSpPr>
          <p:sp>
            <p:nvSpPr>
              <p:cNvPr id="75" name="Freeform 6"/>
              <p:cNvSpPr>
                <a:spLocks/>
              </p:cNvSpPr>
              <p:nvPr/>
            </p:nvSpPr>
            <p:spPr bwMode="auto">
              <a:xfrm>
                <a:off x="1069975" y="1754188"/>
                <a:ext cx="1009650" cy="679450"/>
              </a:xfrm>
              <a:custGeom>
                <a:avLst/>
                <a:gdLst/>
                <a:ahLst/>
                <a:cxnLst>
                  <a:cxn ang="0">
                    <a:pos x="508" y="170"/>
                  </a:cxn>
                  <a:cxn ang="0">
                    <a:pos x="484" y="172"/>
                  </a:cxn>
                  <a:cxn ang="0">
                    <a:pos x="484" y="162"/>
                  </a:cxn>
                  <a:cxn ang="0">
                    <a:pos x="482" y="146"/>
                  </a:cxn>
                  <a:cxn ang="0">
                    <a:pos x="470" y="118"/>
                  </a:cxn>
                  <a:cxn ang="0">
                    <a:pos x="450" y="98"/>
                  </a:cxn>
                  <a:cxn ang="0">
                    <a:pos x="422" y="86"/>
                  </a:cxn>
                  <a:cxn ang="0">
                    <a:pos x="406" y="84"/>
                  </a:cxn>
                  <a:cxn ang="0">
                    <a:pos x="382" y="88"/>
                  </a:cxn>
                  <a:cxn ang="0">
                    <a:pos x="362" y="96"/>
                  </a:cxn>
                  <a:cxn ang="0">
                    <a:pos x="354" y="76"/>
                  </a:cxn>
                  <a:cxn ang="0">
                    <a:pos x="326" y="42"/>
                  </a:cxn>
                  <a:cxn ang="0">
                    <a:pos x="292" y="16"/>
                  </a:cxn>
                  <a:cxn ang="0">
                    <a:pos x="248" y="2"/>
                  </a:cxn>
                  <a:cxn ang="0">
                    <a:pos x="226" y="0"/>
                  </a:cxn>
                  <a:cxn ang="0">
                    <a:pos x="196" y="4"/>
                  </a:cxn>
                  <a:cxn ang="0">
                    <a:pos x="168" y="12"/>
                  </a:cxn>
                  <a:cxn ang="0">
                    <a:pos x="144" y="26"/>
                  </a:cxn>
                  <a:cxn ang="0">
                    <a:pos x="122" y="42"/>
                  </a:cxn>
                  <a:cxn ang="0">
                    <a:pos x="104" y="64"/>
                  </a:cxn>
                  <a:cxn ang="0">
                    <a:pos x="92" y="90"/>
                  </a:cxn>
                  <a:cxn ang="0">
                    <a:pos x="82" y="116"/>
                  </a:cxn>
                  <a:cxn ang="0">
                    <a:pos x="80" y="146"/>
                  </a:cxn>
                  <a:cxn ang="0">
                    <a:pos x="80" y="162"/>
                  </a:cxn>
                  <a:cxn ang="0">
                    <a:pos x="70" y="164"/>
                  </a:cxn>
                  <a:cxn ang="0">
                    <a:pos x="54" y="174"/>
                  </a:cxn>
                  <a:cxn ang="0">
                    <a:pos x="40" y="188"/>
                  </a:cxn>
                  <a:cxn ang="0">
                    <a:pos x="34" y="206"/>
                  </a:cxn>
                  <a:cxn ang="0">
                    <a:pos x="32" y="216"/>
                  </a:cxn>
                  <a:cxn ang="0">
                    <a:pos x="36" y="234"/>
                  </a:cxn>
                  <a:cxn ang="0">
                    <a:pos x="44" y="248"/>
                  </a:cxn>
                  <a:cxn ang="0">
                    <a:pos x="34" y="256"/>
                  </a:cxn>
                  <a:cxn ang="0">
                    <a:pos x="18" y="274"/>
                  </a:cxn>
                  <a:cxn ang="0">
                    <a:pos x="6" y="294"/>
                  </a:cxn>
                  <a:cxn ang="0">
                    <a:pos x="0" y="318"/>
                  </a:cxn>
                  <a:cxn ang="0">
                    <a:pos x="0" y="330"/>
                  </a:cxn>
                  <a:cxn ang="0">
                    <a:pos x="8" y="368"/>
                  </a:cxn>
                  <a:cxn ang="0">
                    <a:pos x="28" y="400"/>
                  </a:cxn>
                  <a:cxn ang="0">
                    <a:pos x="60" y="420"/>
                  </a:cxn>
                  <a:cxn ang="0">
                    <a:pos x="98" y="428"/>
                  </a:cxn>
                  <a:cxn ang="0">
                    <a:pos x="508" y="428"/>
                  </a:cxn>
                  <a:cxn ang="0">
                    <a:pos x="534" y="426"/>
                  </a:cxn>
                  <a:cxn ang="0">
                    <a:pos x="558" y="418"/>
                  </a:cxn>
                  <a:cxn ang="0">
                    <a:pos x="580" y="406"/>
                  </a:cxn>
                  <a:cxn ang="0">
                    <a:pos x="614" y="372"/>
                  </a:cxn>
                  <a:cxn ang="0">
                    <a:pos x="626" y="350"/>
                  </a:cxn>
                  <a:cxn ang="0">
                    <a:pos x="634" y="326"/>
                  </a:cxn>
                  <a:cxn ang="0">
                    <a:pos x="636" y="300"/>
                  </a:cxn>
                  <a:cxn ang="0">
                    <a:pos x="636" y="286"/>
                  </a:cxn>
                  <a:cxn ang="0">
                    <a:pos x="632" y="260"/>
                  </a:cxn>
                  <a:cxn ang="0">
                    <a:pos x="622" y="238"/>
                  </a:cxn>
                  <a:cxn ang="0">
                    <a:pos x="600" y="208"/>
                  </a:cxn>
                  <a:cxn ang="0">
                    <a:pos x="570" y="186"/>
                  </a:cxn>
                  <a:cxn ang="0">
                    <a:pos x="546" y="176"/>
                  </a:cxn>
                  <a:cxn ang="0">
                    <a:pos x="520" y="170"/>
                  </a:cxn>
                  <a:cxn ang="0">
                    <a:pos x="508" y="170"/>
                  </a:cxn>
                </a:cxnLst>
                <a:rect l="0" t="0" r="r" b="b"/>
                <a:pathLst>
                  <a:path w="636" h="428">
                    <a:moveTo>
                      <a:pt x="508" y="170"/>
                    </a:moveTo>
                    <a:lnTo>
                      <a:pt x="508" y="170"/>
                    </a:lnTo>
                    <a:lnTo>
                      <a:pt x="496" y="170"/>
                    </a:lnTo>
                    <a:lnTo>
                      <a:pt x="484" y="172"/>
                    </a:lnTo>
                    <a:lnTo>
                      <a:pt x="484" y="172"/>
                    </a:lnTo>
                    <a:lnTo>
                      <a:pt x="484" y="162"/>
                    </a:lnTo>
                    <a:lnTo>
                      <a:pt x="484" y="162"/>
                    </a:lnTo>
                    <a:lnTo>
                      <a:pt x="482" y="146"/>
                    </a:lnTo>
                    <a:lnTo>
                      <a:pt x="478" y="132"/>
                    </a:lnTo>
                    <a:lnTo>
                      <a:pt x="470" y="118"/>
                    </a:lnTo>
                    <a:lnTo>
                      <a:pt x="460" y="106"/>
                    </a:lnTo>
                    <a:lnTo>
                      <a:pt x="450" y="98"/>
                    </a:lnTo>
                    <a:lnTo>
                      <a:pt x="436" y="90"/>
                    </a:lnTo>
                    <a:lnTo>
                      <a:pt x="422" y="86"/>
                    </a:lnTo>
                    <a:lnTo>
                      <a:pt x="406" y="84"/>
                    </a:lnTo>
                    <a:lnTo>
                      <a:pt x="406" y="84"/>
                    </a:lnTo>
                    <a:lnTo>
                      <a:pt x="394" y="84"/>
                    </a:lnTo>
                    <a:lnTo>
                      <a:pt x="382" y="88"/>
                    </a:lnTo>
                    <a:lnTo>
                      <a:pt x="372" y="92"/>
                    </a:lnTo>
                    <a:lnTo>
                      <a:pt x="362" y="96"/>
                    </a:lnTo>
                    <a:lnTo>
                      <a:pt x="362" y="96"/>
                    </a:lnTo>
                    <a:lnTo>
                      <a:pt x="354" y="76"/>
                    </a:lnTo>
                    <a:lnTo>
                      <a:pt x="342" y="58"/>
                    </a:lnTo>
                    <a:lnTo>
                      <a:pt x="326" y="42"/>
                    </a:lnTo>
                    <a:lnTo>
                      <a:pt x="310" y="28"/>
                    </a:lnTo>
                    <a:lnTo>
                      <a:pt x="292" y="16"/>
                    </a:lnTo>
                    <a:lnTo>
                      <a:pt x="270" y="8"/>
                    </a:lnTo>
                    <a:lnTo>
                      <a:pt x="248" y="2"/>
                    </a:lnTo>
                    <a:lnTo>
                      <a:pt x="226" y="0"/>
                    </a:lnTo>
                    <a:lnTo>
                      <a:pt x="226" y="0"/>
                    </a:lnTo>
                    <a:lnTo>
                      <a:pt x="210" y="0"/>
                    </a:lnTo>
                    <a:lnTo>
                      <a:pt x="196" y="4"/>
                    </a:lnTo>
                    <a:lnTo>
                      <a:pt x="182" y="6"/>
                    </a:lnTo>
                    <a:lnTo>
                      <a:pt x="168" y="12"/>
                    </a:lnTo>
                    <a:lnTo>
                      <a:pt x="156" y="18"/>
                    </a:lnTo>
                    <a:lnTo>
                      <a:pt x="144" y="26"/>
                    </a:lnTo>
                    <a:lnTo>
                      <a:pt x="132" y="34"/>
                    </a:lnTo>
                    <a:lnTo>
                      <a:pt x="122" y="42"/>
                    </a:lnTo>
                    <a:lnTo>
                      <a:pt x="112" y="54"/>
                    </a:lnTo>
                    <a:lnTo>
                      <a:pt x="104" y="64"/>
                    </a:lnTo>
                    <a:lnTo>
                      <a:pt x="98" y="76"/>
                    </a:lnTo>
                    <a:lnTo>
                      <a:pt x="92" y="90"/>
                    </a:lnTo>
                    <a:lnTo>
                      <a:pt x="86" y="102"/>
                    </a:lnTo>
                    <a:lnTo>
                      <a:pt x="82" y="116"/>
                    </a:lnTo>
                    <a:lnTo>
                      <a:pt x="80" y="130"/>
                    </a:lnTo>
                    <a:lnTo>
                      <a:pt x="80" y="146"/>
                    </a:lnTo>
                    <a:lnTo>
                      <a:pt x="80" y="146"/>
                    </a:lnTo>
                    <a:lnTo>
                      <a:pt x="80" y="162"/>
                    </a:lnTo>
                    <a:lnTo>
                      <a:pt x="80" y="162"/>
                    </a:lnTo>
                    <a:lnTo>
                      <a:pt x="70" y="164"/>
                    </a:lnTo>
                    <a:lnTo>
                      <a:pt x="62" y="168"/>
                    </a:lnTo>
                    <a:lnTo>
                      <a:pt x="54" y="174"/>
                    </a:lnTo>
                    <a:lnTo>
                      <a:pt x="46" y="180"/>
                    </a:lnTo>
                    <a:lnTo>
                      <a:pt x="40" y="188"/>
                    </a:lnTo>
                    <a:lnTo>
                      <a:pt x="36" y="196"/>
                    </a:lnTo>
                    <a:lnTo>
                      <a:pt x="34" y="206"/>
                    </a:lnTo>
                    <a:lnTo>
                      <a:pt x="32" y="216"/>
                    </a:lnTo>
                    <a:lnTo>
                      <a:pt x="32" y="216"/>
                    </a:lnTo>
                    <a:lnTo>
                      <a:pt x="34" y="224"/>
                    </a:lnTo>
                    <a:lnTo>
                      <a:pt x="36" y="234"/>
                    </a:lnTo>
                    <a:lnTo>
                      <a:pt x="38" y="242"/>
                    </a:lnTo>
                    <a:lnTo>
                      <a:pt x="44" y="248"/>
                    </a:lnTo>
                    <a:lnTo>
                      <a:pt x="44" y="248"/>
                    </a:lnTo>
                    <a:lnTo>
                      <a:pt x="34" y="256"/>
                    </a:lnTo>
                    <a:lnTo>
                      <a:pt x="26" y="264"/>
                    </a:lnTo>
                    <a:lnTo>
                      <a:pt x="18" y="274"/>
                    </a:lnTo>
                    <a:lnTo>
                      <a:pt x="12" y="284"/>
                    </a:lnTo>
                    <a:lnTo>
                      <a:pt x="6" y="294"/>
                    </a:lnTo>
                    <a:lnTo>
                      <a:pt x="4" y="306"/>
                    </a:lnTo>
                    <a:lnTo>
                      <a:pt x="0" y="318"/>
                    </a:lnTo>
                    <a:lnTo>
                      <a:pt x="0" y="330"/>
                    </a:lnTo>
                    <a:lnTo>
                      <a:pt x="0" y="330"/>
                    </a:lnTo>
                    <a:lnTo>
                      <a:pt x="2" y="350"/>
                    </a:lnTo>
                    <a:lnTo>
                      <a:pt x="8" y="368"/>
                    </a:lnTo>
                    <a:lnTo>
                      <a:pt x="16" y="386"/>
                    </a:lnTo>
                    <a:lnTo>
                      <a:pt x="28" y="400"/>
                    </a:lnTo>
                    <a:lnTo>
                      <a:pt x="44" y="412"/>
                    </a:lnTo>
                    <a:lnTo>
                      <a:pt x="60" y="420"/>
                    </a:lnTo>
                    <a:lnTo>
                      <a:pt x="78" y="426"/>
                    </a:lnTo>
                    <a:lnTo>
                      <a:pt x="98" y="428"/>
                    </a:lnTo>
                    <a:lnTo>
                      <a:pt x="508" y="428"/>
                    </a:lnTo>
                    <a:lnTo>
                      <a:pt x="508" y="428"/>
                    </a:lnTo>
                    <a:lnTo>
                      <a:pt x="520" y="428"/>
                    </a:lnTo>
                    <a:lnTo>
                      <a:pt x="534" y="426"/>
                    </a:lnTo>
                    <a:lnTo>
                      <a:pt x="546" y="422"/>
                    </a:lnTo>
                    <a:lnTo>
                      <a:pt x="558" y="418"/>
                    </a:lnTo>
                    <a:lnTo>
                      <a:pt x="570" y="412"/>
                    </a:lnTo>
                    <a:lnTo>
                      <a:pt x="580" y="406"/>
                    </a:lnTo>
                    <a:lnTo>
                      <a:pt x="600" y="390"/>
                    </a:lnTo>
                    <a:lnTo>
                      <a:pt x="614" y="372"/>
                    </a:lnTo>
                    <a:lnTo>
                      <a:pt x="622" y="360"/>
                    </a:lnTo>
                    <a:lnTo>
                      <a:pt x="626" y="350"/>
                    </a:lnTo>
                    <a:lnTo>
                      <a:pt x="632" y="338"/>
                    </a:lnTo>
                    <a:lnTo>
                      <a:pt x="634" y="326"/>
                    </a:lnTo>
                    <a:lnTo>
                      <a:pt x="636" y="312"/>
                    </a:lnTo>
                    <a:lnTo>
                      <a:pt x="636" y="300"/>
                    </a:lnTo>
                    <a:lnTo>
                      <a:pt x="636" y="300"/>
                    </a:lnTo>
                    <a:lnTo>
                      <a:pt x="636" y="286"/>
                    </a:lnTo>
                    <a:lnTo>
                      <a:pt x="634" y="274"/>
                    </a:lnTo>
                    <a:lnTo>
                      <a:pt x="632" y="260"/>
                    </a:lnTo>
                    <a:lnTo>
                      <a:pt x="626" y="250"/>
                    </a:lnTo>
                    <a:lnTo>
                      <a:pt x="622" y="238"/>
                    </a:lnTo>
                    <a:lnTo>
                      <a:pt x="614" y="228"/>
                    </a:lnTo>
                    <a:lnTo>
                      <a:pt x="600" y="208"/>
                    </a:lnTo>
                    <a:lnTo>
                      <a:pt x="580" y="192"/>
                    </a:lnTo>
                    <a:lnTo>
                      <a:pt x="570" y="186"/>
                    </a:lnTo>
                    <a:lnTo>
                      <a:pt x="558" y="180"/>
                    </a:lnTo>
                    <a:lnTo>
                      <a:pt x="546" y="176"/>
                    </a:lnTo>
                    <a:lnTo>
                      <a:pt x="534" y="172"/>
                    </a:lnTo>
                    <a:lnTo>
                      <a:pt x="520" y="170"/>
                    </a:lnTo>
                    <a:lnTo>
                      <a:pt x="508" y="170"/>
                    </a:lnTo>
                    <a:lnTo>
                      <a:pt x="508" y="170"/>
                    </a:lnTo>
                    <a:close/>
                  </a:path>
                </a:pathLst>
              </a:custGeom>
              <a:solidFill>
                <a:srgbClr val="E2E2E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6" name="Freeform 7"/>
              <p:cNvSpPr>
                <a:spLocks/>
              </p:cNvSpPr>
              <p:nvPr/>
            </p:nvSpPr>
            <p:spPr bwMode="auto">
              <a:xfrm>
                <a:off x="625475" y="1627188"/>
                <a:ext cx="1200150" cy="806450"/>
              </a:xfrm>
              <a:custGeom>
                <a:avLst/>
                <a:gdLst/>
                <a:ahLst/>
                <a:cxnLst>
                  <a:cxn ang="0">
                    <a:pos x="602" y="202"/>
                  </a:cxn>
                  <a:cxn ang="0">
                    <a:pos x="574" y="204"/>
                  </a:cxn>
                  <a:cxn ang="0">
                    <a:pos x="574" y="192"/>
                  </a:cxn>
                  <a:cxn ang="0">
                    <a:pos x="572" y="174"/>
                  </a:cxn>
                  <a:cxn ang="0">
                    <a:pos x="558" y="140"/>
                  </a:cxn>
                  <a:cxn ang="0">
                    <a:pos x="534" y="114"/>
                  </a:cxn>
                  <a:cxn ang="0">
                    <a:pos x="500" y="100"/>
                  </a:cxn>
                  <a:cxn ang="0">
                    <a:pos x="480" y="98"/>
                  </a:cxn>
                  <a:cxn ang="0">
                    <a:pos x="454" y="102"/>
                  </a:cxn>
                  <a:cxn ang="0">
                    <a:pos x="430" y="114"/>
                  </a:cxn>
                  <a:cxn ang="0">
                    <a:pos x="420" y="90"/>
                  </a:cxn>
                  <a:cxn ang="0">
                    <a:pos x="388" y="48"/>
                  </a:cxn>
                  <a:cxn ang="0">
                    <a:pos x="346" y="18"/>
                  </a:cxn>
                  <a:cxn ang="0">
                    <a:pos x="294" y="2"/>
                  </a:cxn>
                  <a:cxn ang="0">
                    <a:pos x="268" y="0"/>
                  </a:cxn>
                  <a:cxn ang="0">
                    <a:pos x="232" y="2"/>
                  </a:cxn>
                  <a:cxn ang="0">
                    <a:pos x="200" y="14"/>
                  </a:cxn>
                  <a:cxn ang="0">
                    <a:pos x="170" y="28"/>
                  </a:cxn>
                  <a:cxn ang="0">
                    <a:pos x="144" y="50"/>
                  </a:cxn>
                  <a:cxn ang="0">
                    <a:pos x="124" y="76"/>
                  </a:cxn>
                  <a:cxn ang="0">
                    <a:pos x="108" y="106"/>
                  </a:cxn>
                  <a:cxn ang="0">
                    <a:pos x="98" y="138"/>
                  </a:cxn>
                  <a:cxn ang="0">
                    <a:pos x="94" y="172"/>
                  </a:cxn>
                  <a:cxn ang="0">
                    <a:pos x="96" y="192"/>
                  </a:cxn>
                  <a:cxn ang="0">
                    <a:pos x="84" y="194"/>
                  </a:cxn>
                  <a:cxn ang="0">
                    <a:pos x="64" y="204"/>
                  </a:cxn>
                  <a:cxn ang="0">
                    <a:pos x="48" y="222"/>
                  </a:cxn>
                  <a:cxn ang="0">
                    <a:pos x="40" y="244"/>
                  </a:cxn>
                  <a:cxn ang="0">
                    <a:pos x="38" y="256"/>
                  </a:cxn>
                  <a:cxn ang="0">
                    <a:pos x="42" y="276"/>
                  </a:cxn>
                  <a:cxn ang="0">
                    <a:pos x="52" y="294"/>
                  </a:cxn>
                  <a:cxn ang="0">
                    <a:pos x="40" y="302"/>
                  </a:cxn>
                  <a:cxn ang="0">
                    <a:pos x="22" y="324"/>
                  </a:cxn>
                  <a:cxn ang="0">
                    <a:pos x="8" y="348"/>
                  </a:cxn>
                  <a:cxn ang="0">
                    <a:pos x="0" y="376"/>
                  </a:cxn>
                  <a:cxn ang="0">
                    <a:pos x="0" y="392"/>
                  </a:cxn>
                  <a:cxn ang="0">
                    <a:pos x="2" y="416"/>
                  </a:cxn>
                  <a:cxn ang="0">
                    <a:pos x="20" y="458"/>
                  </a:cxn>
                  <a:cxn ang="0">
                    <a:pos x="52" y="488"/>
                  </a:cxn>
                  <a:cxn ang="0">
                    <a:pos x="92" y="506"/>
                  </a:cxn>
                  <a:cxn ang="0">
                    <a:pos x="116" y="508"/>
                  </a:cxn>
                  <a:cxn ang="0">
                    <a:pos x="602" y="508"/>
                  </a:cxn>
                  <a:cxn ang="0">
                    <a:pos x="634" y="506"/>
                  </a:cxn>
                  <a:cxn ang="0">
                    <a:pos x="662" y="496"/>
                  </a:cxn>
                  <a:cxn ang="0">
                    <a:pos x="688" y="482"/>
                  </a:cxn>
                  <a:cxn ang="0">
                    <a:pos x="712" y="464"/>
                  </a:cxn>
                  <a:cxn ang="0">
                    <a:pos x="730" y="440"/>
                  </a:cxn>
                  <a:cxn ang="0">
                    <a:pos x="744" y="414"/>
                  </a:cxn>
                  <a:cxn ang="0">
                    <a:pos x="754" y="386"/>
                  </a:cxn>
                  <a:cxn ang="0">
                    <a:pos x="756" y="356"/>
                  </a:cxn>
                  <a:cxn ang="0">
                    <a:pos x="756" y="340"/>
                  </a:cxn>
                  <a:cxn ang="0">
                    <a:pos x="750" y="310"/>
                  </a:cxn>
                  <a:cxn ang="0">
                    <a:pos x="738" y="282"/>
                  </a:cxn>
                  <a:cxn ang="0">
                    <a:pos x="722" y="258"/>
                  </a:cxn>
                  <a:cxn ang="0">
                    <a:pos x="700" y="236"/>
                  </a:cxn>
                  <a:cxn ang="0">
                    <a:pos x="676" y="220"/>
                  </a:cxn>
                  <a:cxn ang="0">
                    <a:pos x="648" y="208"/>
                  </a:cxn>
                  <a:cxn ang="0">
                    <a:pos x="618" y="202"/>
                  </a:cxn>
                  <a:cxn ang="0">
                    <a:pos x="602" y="202"/>
                  </a:cxn>
                </a:cxnLst>
                <a:rect l="0" t="0" r="r" b="b"/>
                <a:pathLst>
                  <a:path w="756" h="508">
                    <a:moveTo>
                      <a:pt x="602" y="202"/>
                    </a:moveTo>
                    <a:lnTo>
                      <a:pt x="602" y="202"/>
                    </a:lnTo>
                    <a:lnTo>
                      <a:pt x="588" y="202"/>
                    </a:lnTo>
                    <a:lnTo>
                      <a:pt x="574" y="204"/>
                    </a:lnTo>
                    <a:lnTo>
                      <a:pt x="574" y="204"/>
                    </a:lnTo>
                    <a:lnTo>
                      <a:pt x="574" y="192"/>
                    </a:lnTo>
                    <a:lnTo>
                      <a:pt x="574" y="192"/>
                    </a:lnTo>
                    <a:lnTo>
                      <a:pt x="572" y="174"/>
                    </a:lnTo>
                    <a:lnTo>
                      <a:pt x="566" y="156"/>
                    </a:lnTo>
                    <a:lnTo>
                      <a:pt x="558" y="140"/>
                    </a:lnTo>
                    <a:lnTo>
                      <a:pt x="546" y="126"/>
                    </a:lnTo>
                    <a:lnTo>
                      <a:pt x="534" y="114"/>
                    </a:lnTo>
                    <a:lnTo>
                      <a:pt x="518" y="106"/>
                    </a:lnTo>
                    <a:lnTo>
                      <a:pt x="500" y="100"/>
                    </a:lnTo>
                    <a:lnTo>
                      <a:pt x="480" y="98"/>
                    </a:lnTo>
                    <a:lnTo>
                      <a:pt x="480" y="98"/>
                    </a:lnTo>
                    <a:lnTo>
                      <a:pt x="468" y="100"/>
                    </a:lnTo>
                    <a:lnTo>
                      <a:pt x="454" y="102"/>
                    </a:lnTo>
                    <a:lnTo>
                      <a:pt x="442" y="108"/>
                    </a:lnTo>
                    <a:lnTo>
                      <a:pt x="430" y="114"/>
                    </a:lnTo>
                    <a:lnTo>
                      <a:pt x="430" y="114"/>
                    </a:lnTo>
                    <a:lnTo>
                      <a:pt x="420" y="90"/>
                    </a:lnTo>
                    <a:lnTo>
                      <a:pt x="404" y="68"/>
                    </a:lnTo>
                    <a:lnTo>
                      <a:pt x="388" y="48"/>
                    </a:lnTo>
                    <a:lnTo>
                      <a:pt x="368" y="32"/>
                    </a:lnTo>
                    <a:lnTo>
                      <a:pt x="346" y="18"/>
                    </a:lnTo>
                    <a:lnTo>
                      <a:pt x="320" y="8"/>
                    </a:lnTo>
                    <a:lnTo>
                      <a:pt x="294" y="2"/>
                    </a:lnTo>
                    <a:lnTo>
                      <a:pt x="268" y="0"/>
                    </a:lnTo>
                    <a:lnTo>
                      <a:pt x="268" y="0"/>
                    </a:lnTo>
                    <a:lnTo>
                      <a:pt x="250" y="0"/>
                    </a:lnTo>
                    <a:lnTo>
                      <a:pt x="232" y="2"/>
                    </a:lnTo>
                    <a:lnTo>
                      <a:pt x="216" y="8"/>
                    </a:lnTo>
                    <a:lnTo>
                      <a:pt x="200" y="14"/>
                    </a:lnTo>
                    <a:lnTo>
                      <a:pt x="184" y="20"/>
                    </a:lnTo>
                    <a:lnTo>
                      <a:pt x="170" y="28"/>
                    </a:lnTo>
                    <a:lnTo>
                      <a:pt x="158" y="38"/>
                    </a:lnTo>
                    <a:lnTo>
                      <a:pt x="144" y="50"/>
                    </a:lnTo>
                    <a:lnTo>
                      <a:pt x="134" y="62"/>
                    </a:lnTo>
                    <a:lnTo>
                      <a:pt x="124" y="76"/>
                    </a:lnTo>
                    <a:lnTo>
                      <a:pt x="116" y="90"/>
                    </a:lnTo>
                    <a:lnTo>
                      <a:pt x="108" y="106"/>
                    </a:lnTo>
                    <a:lnTo>
                      <a:pt x="102" y="120"/>
                    </a:lnTo>
                    <a:lnTo>
                      <a:pt x="98" y="138"/>
                    </a:lnTo>
                    <a:lnTo>
                      <a:pt x="96" y="154"/>
                    </a:lnTo>
                    <a:lnTo>
                      <a:pt x="94" y="172"/>
                    </a:lnTo>
                    <a:lnTo>
                      <a:pt x="94" y="172"/>
                    </a:lnTo>
                    <a:lnTo>
                      <a:pt x="96" y="192"/>
                    </a:lnTo>
                    <a:lnTo>
                      <a:pt x="96" y="192"/>
                    </a:lnTo>
                    <a:lnTo>
                      <a:pt x="84" y="194"/>
                    </a:lnTo>
                    <a:lnTo>
                      <a:pt x="72" y="198"/>
                    </a:lnTo>
                    <a:lnTo>
                      <a:pt x="64" y="204"/>
                    </a:lnTo>
                    <a:lnTo>
                      <a:pt x="54" y="212"/>
                    </a:lnTo>
                    <a:lnTo>
                      <a:pt x="48" y="222"/>
                    </a:lnTo>
                    <a:lnTo>
                      <a:pt x="42" y="232"/>
                    </a:lnTo>
                    <a:lnTo>
                      <a:pt x="40" y="244"/>
                    </a:lnTo>
                    <a:lnTo>
                      <a:pt x="38" y="256"/>
                    </a:lnTo>
                    <a:lnTo>
                      <a:pt x="38" y="256"/>
                    </a:lnTo>
                    <a:lnTo>
                      <a:pt x="38" y="266"/>
                    </a:lnTo>
                    <a:lnTo>
                      <a:pt x="42" y="276"/>
                    </a:lnTo>
                    <a:lnTo>
                      <a:pt x="46" y="286"/>
                    </a:lnTo>
                    <a:lnTo>
                      <a:pt x="52" y="294"/>
                    </a:lnTo>
                    <a:lnTo>
                      <a:pt x="52" y="294"/>
                    </a:lnTo>
                    <a:lnTo>
                      <a:pt x="40" y="302"/>
                    </a:lnTo>
                    <a:lnTo>
                      <a:pt x="30" y="312"/>
                    </a:lnTo>
                    <a:lnTo>
                      <a:pt x="22" y="324"/>
                    </a:lnTo>
                    <a:lnTo>
                      <a:pt x="14" y="336"/>
                    </a:lnTo>
                    <a:lnTo>
                      <a:pt x="8" y="348"/>
                    </a:lnTo>
                    <a:lnTo>
                      <a:pt x="4" y="362"/>
                    </a:lnTo>
                    <a:lnTo>
                      <a:pt x="0" y="376"/>
                    </a:lnTo>
                    <a:lnTo>
                      <a:pt x="0" y="392"/>
                    </a:lnTo>
                    <a:lnTo>
                      <a:pt x="0" y="392"/>
                    </a:lnTo>
                    <a:lnTo>
                      <a:pt x="0" y="404"/>
                    </a:lnTo>
                    <a:lnTo>
                      <a:pt x="2" y="416"/>
                    </a:lnTo>
                    <a:lnTo>
                      <a:pt x="8" y="438"/>
                    </a:lnTo>
                    <a:lnTo>
                      <a:pt x="20" y="458"/>
                    </a:lnTo>
                    <a:lnTo>
                      <a:pt x="34" y="474"/>
                    </a:lnTo>
                    <a:lnTo>
                      <a:pt x="52" y="488"/>
                    </a:lnTo>
                    <a:lnTo>
                      <a:pt x="70" y="500"/>
                    </a:lnTo>
                    <a:lnTo>
                      <a:pt x="92" y="506"/>
                    </a:lnTo>
                    <a:lnTo>
                      <a:pt x="104" y="508"/>
                    </a:lnTo>
                    <a:lnTo>
                      <a:pt x="116" y="508"/>
                    </a:lnTo>
                    <a:lnTo>
                      <a:pt x="602" y="508"/>
                    </a:lnTo>
                    <a:lnTo>
                      <a:pt x="602" y="508"/>
                    </a:lnTo>
                    <a:lnTo>
                      <a:pt x="618" y="508"/>
                    </a:lnTo>
                    <a:lnTo>
                      <a:pt x="634" y="506"/>
                    </a:lnTo>
                    <a:lnTo>
                      <a:pt x="648" y="502"/>
                    </a:lnTo>
                    <a:lnTo>
                      <a:pt x="662" y="496"/>
                    </a:lnTo>
                    <a:lnTo>
                      <a:pt x="676" y="490"/>
                    </a:lnTo>
                    <a:lnTo>
                      <a:pt x="688" y="482"/>
                    </a:lnTo>
                    <a:lnTo>
                      <a:pt x="700" y="474"/>
                    </a:lnTo>
                    <a:lnTo>
                      <a:pt x="712" y="464"/>
                    </a:lnTo>
                    <a:lnTo>
                      <a:pt x="722" y="452"/>
                    </a:lnTo>
                    <a:lnTo>
                      <a:pt x="730" y="440"/>
                    </a:lnTo>
                    <a:lnTo>
                      <a:pt x="738" y="428"/>
                    </a:lnTo>
                    <a:lnTo>
                      <a:pt x="744" y="414"/>
                    </a:lnTo>
                    <a:lnTo>
                      <a:pt x="750" y="400"/>
                    </a:lnTo>
                    <a:lnTo>
                      <a:pt x="754" y="386"/>
                    </a:lnTo>
                    <a:lnTo>
                      <a:pt x="756" y="370"/>
                    </a:lnTo>
                    <a:lnTo>
                      <a:pt x="756" y="356"/>
                    </a:lnTo>
                    <a:lnTo>
                      <a:pt x="756" y="356"/>
                    </a:lnTo>
                    <a:lnTo>
                      <a:pt x="756" y="340"/>
                    </a:lnTo>
                    <a:lnTo>
                      <a:pt x="754" y="324"/>
                    </a:lnTo>
                    <a:lnTo>
                      <a:pt x="750" y="310"/>
                    </a:lnTo>
                    <a:lnTo>
                      <a:pt x="744" y="296"/>
                    </a:lnTo>
                    <a:lnTo>
                      <a:pt x="738" y="282"/>
                    </a:lnTo>
                    <a:lnTo>
                      <a:pt x="730" y="270"/>
                    </a:lnTo>
                    <a:lnTo>
                      <a:pt x="722" y="258"/>
                    </a:lnTo>
                    <a:lnTo>
                      <a:pt x="712" y="246"/>
                    </a:lnTo>
                    <a:lnTo>
                      <a:pt x="700" y="236"/>
                    </a:lnTo>
                    <a:lnTo>
                      <a:pt x="688" y="228"/>
                    </a:lnTo>
                    <a:lnTo>
                      <a:pt x="676" y="220"/>
                    </a:lnTo>
                    <a:lnTo>
                      <a:pt x="662" y="214"/>
                    </a:lnTo>
                    <a:lnTo>
                      <a:pt x="648" y="208"/>
                    </a:lnTo>
                    <a:lnTo>
                      <a:pt x="634" y="204"/>
                    </a:lnTo>
                    <a:lnTo>
                      <a:pt x="618" y="202"/>
                    </a:lnTo>
                    <a:lnTo>
                      <a:pt x="602" y="202"/>
                    </a:lnTo>
                    <a:lnTo>
                      <a:pt x="602" y="202"/>
                    </a:lnTo>
                    <a:close/>
                  </a:path>
                </a:pathLst>
              </a:custGeom>
              <a:solidFill>
                <a:srgbClr val="F7F8F8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61" name="그룹 67"/>
            <p:cNvGrpSpPr/>
            <p:nvPr/>
          </p:nvGrpSpPr>
          <p:grpSpPr>
            <a:xfrm>
              <a:off x="4838086" y="1880931"/>
              <a:ext cx="787631" cy="436809"/>
              <a:chOff x="625475" y="1627188"/>
              <a:chExt cx="1454150" cy="806450"/>
            </a:xfrm>
          </p:grpSpPr>
          <p:sp>
            <p:nvSpPr>
              <p:cNvPr id="73" name="Freeform 6"/>
              <p:cNvSpPr>
                <a:spLocks/>
              </p:cNvSpPr>
              <p:nvPr/>
            </p:nvSpPr>
            <p:spPr bwMode="auto">
              <a:xfrm>
                <a:off x="1069975" y="1754188"/>
                <a:ext cx="1009650" cy="679450"/>
              </a:xfrm>
              <a:custGeom>
                <a:avLst/>
                <a:gdLst/>
                <a:ahLst/>
                <a:cxnLst>
                  <a:cxn ang="0">
                    <a:pos x="508" y="170"/>
                  </a:cxn>
                  <a:cxn ang="0">
                    <a:pos x="484" y="172"/>
                  </a:cxn>
                  <a:cxn ang="0">
                    <a:pos x="484" y="162"/>
                  </a:cxn>
                  <a:cxn ang="0">
                    <a:pos x="482" y="146"/>
                  </a:cxn>
                  <a:cxn ang="0">
                    <a:pos x="470" y="118"/>
                  </a:cxn>
                  <a:cxn ang="0">
                    <a:pos x="450" y="98"/>
                  </a:cxn>
                  <a:cxn ang="0">
                    <a:pos x="422" y="86"/>
                  </a:cxn>
                  <a:cxn ang="0">
                    <a:pos x="406" y="84"/>
                  </a:cxn>
                  <a:cxn ang="0">
                    <a:pos x="382" y="88"/>
                  </a:cxn>
                  <a:cxn ang="0">
                    <a:pos x="362" y="96"/>
                  </a:cxn>
                  <a:cxn ang="0">
                    <a:pos x="354" y="76"/>
                  </a:cxn>
                  <a:cxn ang="0">
                    <a:pos x="326" y="42"/>
                  </a:cxn>
                  <a:cxn ang="0">
                    <a:pos x="292" y="16"/>
                  </a:cxn>
                  <a:cxn ang="0">
                    <a:pos x="248" y="2"/>
                  </a:cxn>
                  <a:cxn ang="0">
                    <a:pos x="226" y="0"/>
                  </a:cxn>
                  <a:cxn ang="0">
                    <a:pos x="196" y="4"/>
                  </a:cxn>
                  <a:cxn ang="0">
                    <a:pos x="168" y="12"/>
                  </a:cxn>
                  <a:cxn ang="0">
                    <a:pos x="144" y="26"/>
                  </a:cxn>
                  <a:cxn ang="0">
                    <a:pos x="122" y="42"/>
                  </a:cxn>
                  <a:cxn ang="0">
                    <a:pos x="104" y="64"/>
                  </a:cxn>
                  <a:cxn ang="0">
                    <a:pos x="92" y="90"/>
                  </a:cxn>
                  <a:cxn ang="0">
                    <a:pos x="82" y="116"/>
                  </a:cxn>
                  <a:cxn ang="0">
                    <a:pos x="80" y="146"/>
                  </a:cxn>
                  <a:cxn ang="0">
                    <a:pos x="80" y="162"/>
                  </a:cxn>
                  <a:cxn ang="0">
                    <a:pos x="70" y="164"/>
                  </a:cxn>
                  <a:cxn ang="0">
                    <a:pos x="54" y="174"/>
                  </a:cxn>
                  <a:cxn ang="0">
                    <a:pos x="40" y="188"/>
                  </a:cxn>
                  <a:cxn ang="0">
                    <a:pos x="34" y="206"/>
                  </a:cxn>
                  <a:cxn ang="0">
                    <a:pos x="32" y="216"/>
                  </a:cxn>
                  <a:cxn ang="0">
                    <a:pos x="36" y="234"/>
                  </a:cxn>
                  <a:cxn ang="0">
                    <a:pos x="44" y="248"/>
                  </a:cxn>
                  <a:cxn ang="0">
                    <a:pos x="34" y="256"/>
                  </a:cxn>
                  <a:cxn ang="0">
                    <a:pos x="18" y="274"/>
                  </a:cxn>
                  <a:cxn ang="0">
                    <a:pos x="6" y="294"/>
                  </a:cxn>
                  <a:cxn ang="0">
                    <a:pos x="0" y="318"/>
                  </a:cxn>
                  <a:cxn ang="0">
                    <a:pos x="0" y="330"/>
                  </a:cxn>
                  <a:cxn ang="0">
                    <a:pos x="8" y="368"/>
                  </a:cxn>
                  <a:cxn ang="0">
                    <a:pos x="28" y="400"/>
                  </a:cxn>
                  <a:cxn ang="0">
                    <a:pos x="60" y="420"/>
                  </a:cxn>
                  <a:cxn ang="0">
                    <a:pos x="98" y="428"/>
                  </a:cxn>
                  <a:cxn ang="0">
                    <a:pos x="508" y="428"/>
                  </a:cxn>
                  <a:cxn ang="0">
                    <a:pos x="534" y="426"/>
                  </a:cxn>
                  <a:cxn ang="0">
                    <a:pos x="558" y="418"/>
                  </a:cxn>
                  <a:cxn ang="0">
                    <a:pos x="580" y="406"/>
                  </a:cxn>
                  <a:cxn ang="0">
                    <a:pos x="614" y="372"/>
                  </a:cxn>
                  <a:cxn ang="0">
                    <a:pos x="626" y="350"/>
                  </a:cxn>
                  <a:cxn ang="0">
                    <a:pos x="634" y="326"/>
                  </a:cxn>
                  <a:cxn ang="0">
                    <a:pos x="636" y="300"/>
                  </a:cxn>
                  <a:cxn ang="0">
                    <a:pos x="636" y="286"/>
                  </a:cxn>
                  <a:cxn ang="0">
                    <a:pos x="632" y="260"/>
                  </a:cxn>
                  <a:cxn ang="0">
                    <a:pos x="622" y="238"/>
                  </a:cxn>
                  <a:cxn ang="0">
                    <a:pos x="600" y="208"/>
                  </a:cxn>
                  <a:cxn ang="0">
                    <a:pos x="570" y="186"/>
                  </a:cxn>
                  <a:cxn ang="0">
                    <a:pos x="546" y="176"/>
                  </a:cxn>
                  <a:cxn ang="0">
                    <a:pos x="520" y="170"/>
                  </a:cxn>
                  <a:cxn ang="0">
                    <a:pos x="508" y="170"/>
                  </a:cxn>
                </a:cxnLst>
                <a:rect l="0" t="0" r="r" b="b"/>
                <a:pathLst>
                  <a:path w="636" h="428">
                    <a:moveTo>
                      <a:pt x="508" y="170"/>
                    </a:moveTo>
                    <a:lnTo>
                      <a:pt x="508" y="170"/>
                    </a:lnTo>
                    <a:lnTo>
                      <a:pt x="496" y="170"/>
                    </a:lnTo>
                    <a:lnTo>
                      <a:pt x="484" y="172"/>
                    </a:lnTo>
                    <a:lnTo>
                      <a:pt x="484" y="172"/>
                    </a:lnTo>
                    <a:lnTo>
                      <a:pt x="484" y="162"/>
                    </a:lnTo>
                    <a:lnTo>
                      <a:pt x="484" y="162"/>
                    </a:lnTo>
                    <a:lnTo>
                      <a:pt x="482" y="146"/>
                    </a:lnTo>
                    <a:lnTo>
                      <a:pt x="478" y="132"/>
                    </a:lnTo>
                    <a:lnTo>
                      <a:pt x="470" y="118"/>
                    </a:lnTo>
                    <a:lnTo>
                      <a:pt x="460" y="106"/>
                    </a:lnTo>
                    <a:lnTo>
                      <a:pt x="450" y="98"/>
                    </a:lnTo>
                    <a:lnTo>
                      <a:pt x="436" y="90"/>
                    </a:lnTo>
                    <a:lnTo>
                      <a:pt x="422" y="86"/>
                    </a:lnTo>
                    <a:lnTo>
                      <a:pt x="406" y="84"/>
                    </a:lnTo>
                    <a:lnTo>
                      <a:pt x="406" y="84"/>
                    </a:lnTo>
                    <a:lnTo>
                      <a:pt x="394" y="84"/>
                    </a:lnTo>
                    <a:lnTo>
                      <a:pt x="382" y="88"/>
                    </a:lnTo>
                    <a:lnTo>
                      <a:pt x="372" y="92"/>
                    </a:lnTo>
                    <a:lnTo>
                      <a:pt x="362" y="96"/>
                    </a:lnTo>
                    <a:lnTo>
                      <a:pt x="362" y="96"/>
                    </a:lnTo>
                    <a:lnTo>
                      <a:pt x="354" y="76"/>
                    </a:lnTo>
                    <a:lnTo>
                      <a:pt x="342" y="58"/>
                    </a:lnTo>
                    <a:lnTo>
                      <a:pt x="326" y="42"/>
                    </a:lnTo>
                    <a:lnTo>
                      <a:pt x="310" y="28"/>
                    </a:lnTo>
                    <a:lnTo>
                      <a:pt x="292" y="16"/>
                    </a:lnTo>
                    <a:lnTo>
                      <a:pt x="270" y="8"/>
                    </a:lnTo>
                    <a:lnTo>
                      <a:pt x="248" y="2"/>
                    </a:lnTo>
                    <a:lnTo>
                      <a:pt x="226" y="0"/>
                    </a:lnTo>
                    <a:lnTo>
                      <a:pt x="226" y="0"/>
                    </a:lnTo>
                    <a:lnTo>
                      <a:pt x="210" y="0"/>
                    </a:lnTo>
                    <a:lnTo>
                      <a:pt x="196" y="4"/>
                    </a:lnTo>
                    <a:lnTo>
                      <a:pt x="182" y="6"/>
                    </a:lnTo>
                    <a:lnTo>
                      <a:pt x="168" y="12"/>
                    </a:lnTo>
                    <a:lnTo>
                      <a:pt x="156" y="18"/>
                    </a:lnTo>
                    <a:lnTo>
                      <a:pt x="144" y="26"/>
                    </a:lnTo>
                    <a:lnTo>
                      <a:pt x="132" y="34"/>
                    </a:lnTo>
                    <a:lnTo>
                      <a:pt x="122" y="42"/>
                    </a:lnTo>
                    <a:lnTo>
                      <a:pt x="112" y="54"/>
                    </a:lnTo>
                    <a:lnTo>
                      <a:pt x="104" y="64"/>
                    </a:lnTo>
                    <a:lnTo>
                      <a:pt x="98" y="76"/>
                    </a:lnTo>
                    <a:lnTo>
                      <a:pt x="92" y="90"/>
                    </a:lnTo>
                    <a:lnTo>
                      <a:pt x="86" y="102"/>
                    </a:lnTo>
                    <a:lnTo>
                      <a:pt x="82" y="116"/>
                    </a:lnTo>
                    <a:lnTo>
                      <a:pt x="80" y="130"/>
                    </a:lnTo>
                    <a:lnTo>
                      <a:pt x="80" y="146"/>
                    </a:lnTo>
                    <a:lnTo>
                      <a:pt x="80" y="146"/>
                    </a:lnTo>
                    <a:lnTo>
                      <a:pt x="80" y="162"/>
                    </a:lnTo>
                    <a:lnTo>
                      <a:pt x="80" y="162"/>
                    </a:lnTo>
                    <a:lnTo>
                      <a:pt x="70" y="164"/>
                    </a:lnTo>
                    <a:lnTo>
                      <a:pt x="62" y="168"/>
                    </a:lnTo>
                    <a:lnTo>
                      <a:pt x="54" y="174"/>
                    </a:lnTo>
                    <a:lnTo>
                      <a:pt x="46" y="180"/>
                    </a:lnTo>
                    <a:lnTo>
                      <a:pt x="40" y="188"/>
                    </a:lnTo>
                    <a:lnTo>
                      <a:pt x="36" y="196"/>
                    </a:lnTo>
                    <a:lnTo>
                      <a:pt x="34" y="206"/>
                    </a:lnTo>
                    <a:lnTo>
                      <a:pt x="32" y="216"/>
                    </a:lnTo>
                    <a:lnTo>
                      <a:pt x="32" y="216"/>
                    </a:lnTo>
                    <a:lnTo>
                      <a:pt x="34" y="224"/>
                    </a:lnTo>
                    <a:lnTo>
                      <a:pt x="36" y="234"/>
                    </a:lnTo>
                    <a:lnTo>
                      <a:pt x="38" y="242"/>
                    </a:lnTo>
                    <a:lnTo>
                      <a:pt x="44" y="248"/>
                    </a:lnTo>
                    <a:lnTo>
                      <a:pt x="44" y="248"/>
                    </a:lnTo>
                    <a:lnTo>
                      <a:pt x="34" y="256"/>
                    </a:lnTo>
                    <a:lnTo>
                      <a:pt x="26" y="264"/>
                    </a:lnTo>
                    <a:lnTo>
                      <a:pt x="18" y="274"/>
                    </a:lnTo>
                    <a:lnTo>
                      <a:pt x="12" y="284"/>
                    </a:lnTo>
                    <a:lnTo>
                      <a:pt x="6" y="294"/>
                    </a:lnTo>
                    <a:lnTo>
                      <a:pt x="4" y="306"/>
                    </a:lnTo>
                    <a:lnTo>
                      <a:pt x="0" y="318"/>
                    </a:lnTo>
                    <a:lnTo>
                      <a:pt x="0" y="330"/>
                    </a:lnTo>
                    <a:lnTo>
                      <a:pt x="0" y="330"/>
                    </a:lnTo>
                    <a:lnTo>
                      <a:pt x="2" y="350"/>
                    </a:lnTo>
                    <a:lnTo>
                      <a:pt x="8" y="368"/>
                    </a:lnTo>
                    <a:lnTo>
                      <a:pt x="16" y="386"/>
                    </a:lnTo>
                    <a:lnTo>
                      <a:pt x="28" y="400"/>
                    </a:lnTo>
                    <a:lnTo>
                      <a:pt x="44" y="412"/>
                    </a:lnTo>
                    <a:lnTo>
                      <a:pt x="60" y="420"/>
                    </a:lnTo>
                    <a:lnTo>
                      <a:pt x="78" y="426"/>
                    </a:lnTo>
                    <a:lnTo>
                      <a:pt x="98" y="428"/>
                    </a:lnTo>
                    <a:lnTo>
                      <a:pt x="508" y="428"/>
                    </a:lnTo>
                    <a:lnTo>
                      <a:pt x="508" y="428"/>
                    </a:lnTo>
                    <a:lnTo>
                      <a:pt x="520" y="428"/>
                    </a:lnTo>
                    <a:lnTo>
                      <a:pt x="534" y="426"/>
                    </a:lnTo>
                    <a:lnTo>
                      <a:pt x="546" y="422"/>
                    </a:lnTo>
                    <a:lnTo>
                      <a:pt x="558" y="418"/>
                    </a:lnTo>
                    <a:lnTo>
                      <a:pt x="570" y="412"/>
                    </a:lnTo>
                    <a:lnTo>
                      <a:pt x="580" y="406"/>
                    </a:lnTo>
                    <a:lnTo>
                      <a:pt x="600" y="390"/>
                    </a:lnTo>
                    <a:lnTo>
                      <a:pt x="614" y="372"/>
                    </a:lnTo>
                    <a:lnTo>
                      <a:pt x="622" y="360"/>
                    </a:lnTo>
                    <a:lnTo>
                      <a:pt x="626" y="350"/>
                    </a:lnTo>
                    <a:lnTo>
                      <a:pt x="632" y="338"/>
                    </a:lnTo>
                    <a:lnTo>
                      <a:pt x="634" y="326"/>
                    </a:lnTo>
                    <a:lnTo>
                      <a:pt x="636" y="312"/>
                    </a:lnTo>
                    <a:lnTo>
                      <a:pt x="636" y="300"/>
                    </a:lnTo>
                    <a:lnTo>
                      <a:pt x="636" y="300"/>
                    </a:lnTo>
                    <a:lnTo>
                      <a:pt x="636" y="286"/>
                    </a:lnTo>
                    <a:lnTo>
                      <a:pt x="634" y="274"/>
                    </a:lnTo>
                    <a:lnTo>
                      <a:pt x="632" y="260"/>
                    </a:lnTo>
                    <a:lnTo>
                      <a:pt x="626" y="250"/>
                    </a:lnTo>
                    <a:lnTo>
                      <a:pt x="622" y="238"/>
                    </a:lnTo>
                    <a:lnTo>
                      <a:pt x="614" y="228"/>
                    </a:lnTo>
                    <a:lnTo>
                      <a:pt x="600" y="208"/>
                    </a:lnTo>
                    <a:lnTo>
                      <a:pt x="580" y="192"/>
                    </a:lnTo>
                    <a:lnTo>
                      <a:pt x="570" y="186"/>
                    </a:lnTo>
                    <a:lnTo>
                      <a:pt x="558" y="180"/>
                    </a:lnTo>
                    <a:lnTo>
                      <a:pt x="546" y="176"/>
                    </a:lnTo>
                    <a:lnTo>
                      <a:pt x="534" y="172"/>
                    </a:lnTo>
                    <a:lnTo>
                      <a:pt x="520" y="170"/>
                    </a:lnTo>
                    <a:lnTo>
                      <a:pt x="508" y="170"/>
                    </a:lnTo>
                    <a:lnTo>
                      <a:pt x="508" y="170"/>
                    </a:lnTo>
                    <a:close/>
                  </a:path>
                </a:pathLst>
              </a:custGeom>
              <a:solidFill>
                <a:srgbClr val="E2E2E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4" name="Freeform 7"/>
              <p:cNvSpPr>
                <a:spLocks/>
              </p:cNvSpPr>
              <p:nvPr/>
            </p:nvSpPr>
            <p:spPr bwMode="auto">
              <a:xfrm>
                <a:off x="625475" y="1627188"/>
                <a:ext cx="1200150" cy="806450"/>
              </a:xfrm>
              <a:custGeom>
                <a:avLst/>
                <a:gdLst/>
                <a:ahLst/>
                <a:cxnLst>
                  <a:cxn ang="0">
                    <a:pos x="602" y="202"/>
                  </a:cxn>
                  <a:cxn ang="0">
                    <a:pos x="574" y="204"/>
                  </a:cxn>
                  <a:cxn ang="0">
                    <a:pos x="574" y="192"/>
                  </a:cxn>
                  <a:cxn ang="0">
                    <a:pos x="572" y="174"/>
                  </a:cxn>
                  <a:cxn ang="0">
                    <a:pos x="558" y="140"/>
                  </a:cxn>
                  <a:cxn ang="0">
                    <a:pos x="534" y="114"/>
                  </a:cxn>
                  <a:cxn ang="0">
                    <a:pos x="500" y="100"/>
                  </a:cxn>
                  <a:cxn ang="0">
                    <a:pos x="480" y="98"/>
                  </a:cxn>
                  <a:cxn ang="0">
                    <a:pos x="454" y="102"/>
                  </a:cxn>
                  <a:cxn ang="0">
                    <a:pos x="430" y="114"/>
                  </a:cxn>
                  <a:cxn ang="0">
                    <a:pos x="420" y="90"/>
                  </a:cxn>
                  <a:cxn ang="0">
                    <a:pos x="388" y="48"/>
                  </a:cxn>
                  <a:cxn ang="0">
                    <a:pos x="346" y="18"/>
                  </a:cxn>
                  <a:cxn ang="0">
                    <a:pos x="294" y="2"/>
                  </a:cxn>
                  <a:cxn ang="0">
                    <a:pos x="268" y="0"/>
                  </a:cxn>
                  <a:cxn ang="0">
                    <a:pos x="232" y="2"/>
                  </a:cxn>
                  <a:cxn ang="0">
                    <a:pos x="200" y="14"/>
                  </a:cxn>
                  <a:cxn ang="0">
                    <a:pos x="170" y="28"/>
                  </a:cxn>
                  <a:cxn ang="0">
                    <a:pos x="144" y="50"/>
                  </a:cxn>
                  <a:cxn ang="0">
                    <a:pos x="124" y="76"/>
                  </a:cxn>
                  <a:cxn ang="0">
                    <a:pos x="108" y="106"/>
                  </a:cxn>
                  <a:cxn ang="0">
                    <a:pos x="98" y="138"/>
                  </a:cxn>
                  <a:cxn ang="0">
                    <a:pos x="94" y="172"/>
                  </a:cxn>
                  <a:cxn ang="0">
                    <a:pos x="96" y="192"/>
                  </a:cxn>
                  <a:cxn ang="0">
                    <a:pos x="84" y="194"/>
                  </a:cxn>
                  <a:cxn ang="0">
                    <a:pos x="64" y="204"/>
                  </a:cxn>
                  <a:cxn ang="0">
                    <a:pos x="48" y="222"/>
                  </a:cxn>
                  <a:cxn ang="0">
                    <a:pos x="40" y="244"/>
                  </a:cxn>
                  <a:cxn ang="0">
                    <a:pos x="38" y="256"/>
                  </a:cxn>
                  <a:cxn ang="0">
                    <a:pos x="42" y="276"/>
                  </a:cxn>
                  <a:cxn ang="0">
                    <a:pos x="52" y="294"/>
                  </a:cxn>
                  <a:cxn ang="0">
                    <a:pos x="40" y="302"/>
                  </a:cxn>
                  <a:cxn ang="0">
                    <a:pos x="22" y="324"/>
                  </a:cxn>
                  <a:cxn ang="0">
                    <a:pos x="8" y="348"/>
                  </a:cxn>
                  <a:cxn ang="0">
                    <a:pos x="0" y="376"/>
                  </a:cxn>
                  <a:cxn ang="0">
                    <a:pos x="0" y="392"/>
                  </a:cxn>
                  <a:cxn ang="0">
                    <a:pos x="2" y="416"/>
                  </a:cxn>
                  <a:cxn ang="0">
                    <a:pos x="20" y="458"/>
                  </a:cxn>
                  <a:cxn ang="0">
                    <a:pos x="52" y="488"/>
                  </a:cxn>
                  <a:cxn ang="0">
                    <a:pos x="92" y="506"/>
                  </a:cxn>
                  <a:cxn ang="0">
                    <a:pos x="116" y="508"/>
                  </a:cxn>
                  <a:cxn ang="0">
                    <a:pos x="602" y="508"/>
                  </a:cxn>
                  <a:cxn ang="0">
                    <a:pos x="634" y="506"/>
                  </a:cxn>
                  <a:cxn ang="0">
                    <a:pos x="662" y="496"/>
                  </a:cxn>
                  <a:cxn ang="0">
                    <a:pos x="688" y="482"/>
                  </a:cxn>
                  <a:cxn ang="0">
                    <a:pos x="712" y="464"/>
                  </a:cxn>
                  <a:cxn ang="0">
                    <a:pos x="730" y="440"/>
                  </a:cxn>
                  <a:cxn ang="0">
                    <a:pos x="744" y="414"/>
                  </a:cxn>
                  <a:cxn ang="0">
                    <a:pos x="754" y="386"/>
                  </a:cxn>
                  <a:cxn ang="0">
                    <a:pos x="756" y="356"/>
                  </a:cxn>
                  <a:cxn ang="0">
                    <a:pos x="756" y="340"/>
                  </a:cxn>
                  <a:cxn ang="0">
                    <a:pos x="750" y="310"/>
                  </a:cxn>
                  <a:cxn ang="0">
                    <a:pos x="738" y="282"/>
                  </a:cxn>
                  <a:cxn ang="0">
                    <a:pos x="722" y="258"/>
                  </a:cxn>
                  <a:cxn ang="0">
                    <a:pos x="700" y="236"/>
                  </a:cxn>
                  <a:cxn ang="0">
                    <a:pos x="676" y="220"/>
                  </a:cxn>
                  <a:cxn ang="0">
                    <a:pos x="648" y="208"/>
                  </a:cxn>
                  <a:cxn ang="0">
                    <a:pos x="618" y="202"/>
                  </a:cxn>
                  <a:cxn ang="0">
                    <a:pos x="602" y="202"/>
                  </a:cxn>
                </a:cxnLst>
                <a:rect l="0" t="0" r="r" b="b"/>
                <a:pathLst>
                  <a:path w="756" h="508">
                    <a:moveTo>
                      <a:pt x="602" y="202"/>
                    </a:moveTo>
                    <a:lnTo>
                      <a:pt x="602" y="202"/>
                    </a:lnTo>
                    <a:lnTo>
                      <a:pt x="588" y="202"/>
                    </a:lnTo>
                    <a:lnTo>
                      <a:pt x="574" y="204"/>
                    </a:lnTo>
                    <a:lnTo>
                      <a:pt x="574" y="204"/>
                    </a:lnTo>
                    <a:lnTo>
                      <a:pt x="574" y="192"/>
                    </a:lnTo>
                    <a:lnTo>
                      <a:pt x="574" y="192"/>
                    </a:lnTo>
                    <a:lnTo>
                      <a:pt x="572" y="174"/>
                    </a:lnTo>
                    <a:lnTo>
                      <a:pt x="566" y="156"/>
                    </a:lnTo>
                    <a:lnTo>
                      <a:pt x="558" y="140"/>
                    </a:lnTo>
                    <a:lnTo>
                      <a:pt x="546" y="126"/>
                    </a:lnTo>
                    <a:lnTo>
                      <a:pt x="534" y="114"/>
                    </a:lnTo>
                    <a:lnTo>
                      <a:pt x="518" y="106"/>
                    </a:lnTo>
                    <a:lnTo>
                      <a:pt x="500" y="100"/>
                    </a:lnTo>
                    <a:lnTo>
                      <a:pt x="480" y="98"/>
                    </a:lnTo>
                    <a:lnTo>
                      <a:pt x="480" y="98"/>
                    </a:lnTo>
                    <a:lnTo>
                      <a:pt x="468" y="100"/>
                    </a:lnTo>
                    <a:lnTo>
                      <a:pt x="454" y="102"/>
                    </a:lnTo>
                    <a:lnTo>
                      <a:pt x="442" y="108"/>
                    </a:lnTo>
                    <a:lnTo>
                      <a:pt x="430" y="114"/>
                    </a:lnTo>
                    <a:lnTo>
                      <a:pt x="430" y="114"/>
                    </a:lnTo>
                    <a:lnTo>
                      <a:pt x="420" y="90"/>
                    </a:lnTo>
                    <a:lnTo>
                      <a:pt x="404" y="68"/>
                    </a:lnTo>
                    <a:lnTo>
                      <a:pt x="388" y="48"/>
                    </a:lnTo>
                    <a:lnTo>
                      <a:pt x="368" y="32"/>
                    </a:lnTo>
                    <a:lnTo>
                      <a:pt x="346" y="18"/>
                    </a:lnTo>
                    <a:lnTo>
                      <a:pt x="320" y="8"/>
                    </a:lnTo>
                    <a:lnTo>
                      <a:pt x="294" y="2"/>
                    </a:lnTo>
                    <a:lnTo>
                      <a:pt x="268" y="0"/>
                    </a:lnTo>
                    <a:lnTo>
                      <a:pt x="268" y="0"/>
                    </a:lnTo>
                    <a:lnTo>
                      <a:pt x="250" y="0"/>
                    </a:lnTo>
                    <a:lnTo>
                      <a:pt x="232" y="2"/>
                    </a:lnTo>
                    <a:lnTo>
                      <a:pt x="216" y="8"/>
                    </a:lnTo>
                    <a:lnTo>
                      <a:pt x="200" y="14"/>
                    </a:lnTo>
                    <a:lnTo>
                      <a:pt x="184" y="20"/>
                    </a:lnTo>
                    <a:lnTo>
                      <a:pt x="170" y="28"/>
                    </a:lnTo>
                    <a:lnTo>
                      <a:pt x="158" y="38"/>
                    </a:lnTo>
                    <a:lnTo>
                      <a:pt x="144" y="50"/>
                    </a:lnTo>
                    <a:lnTo>
                      <a:pt x="134" y="62"/>
                    </a:lnTo>
                    <a:lnTo>
                      <a:pt x="124" y="76"/>
                    </a:lnTo>
                    <a:lnTo>
                      <a:pt x="116" y="90"/>
                    </a:lnTo>
                    <a:lnTo>
                      <a:pt x="108" y="106"/>
                    </a:lnTo>
                    <a:lnTo>
                      <a:pt x="102" y="120"/>
                    </a:lnTo>
                    <a:lnTo>
                      <a:pt x="98" y="138"/>
                    </a:lnTo>
                    <a:lnTo>
                      <a:pt x="96" y="154"/>
                    </a:lnTo>
                    <a:lnTo>
                      <a:pt x="94" y="172"/>
                    </a:lnTo>
                    <a:lnTo>
                      <a:pt x="94" y="172"/>
                    </a:lnTo>
                    <a:lnTo>
                      <a:pt x="96" y="192"/>
                    </a:lnTo>
                    <a:lnTo>
                      <a:pt x="96" y="192"/>
                    </a:lnTo>
                    <a:lnTo>
                      <a:pt x="84" y="194"/>
                    </a:lnTo>
                    <a:lnTo>
                      <a:pt x="72" y="198"/>
                    </a:lnTo>
                    <a:lnTo>
                      <a:pt x="64" y="204"/>
                    </a:lnTo>
                    <a:lnTo>
                      <a:pt x="54" y="212"/>
                    </a:lnTo>
                    <a:lnTo>
                      <a:pt x="48" y="222"/>
                    </a:lnTo>
                    <a:lnTo>
                      <a:pt x="42" y="232"/>
                    </a:lnTo>
                    <a:lnTo>
                      <a:pt x="40" y="244"/>
                    </a:lnTo>
                    <a:lnTo>
                      <a:pt x="38" y="256"/>
                    </a:lnTo>
                    <a:lnTo>
                      <a:pt x="38" y="256"/>
                    </a:lnTo>
                    <a:lnTo>
                      <a:pt x="38" y="266"/>
                    </a:lnTo>
                    <a:lnTo>
                      <a:pt x="42" y="276"/>
                    </a:lnTo>
                    <a:lnTo>
                      <a:pt x="46" y="286"/>
                    </a:lnTo>
                    <a:lnTo>
                      <a:pt x="52" y="294"/>
                    </a:lnTo>
                    <a:lnTo>
                      <a:pt x="52" y="294"/>
                    </a:lnTo>
                    <a:lnTo>
                      <a:pt x="40" y="302"/>
                    </a:lnTo>
                    <a:lnTo>
                      <a:pt x="30" y="312"/>
                    </a:lnTo>
                    <a:lnTo>
                      <a:pt x="22" y="324"/>
                    </a:lnTo>
                    <a:lnTo>
                      <a:pt x="14" y="336"/>
                    </a:lnTo>
                    <a:lnTo>
                      <a:pt x="8" y="348"/>
                    </a:lnTo>
                    <a:lnTo>
                      <a:pt x="4" y="362"/>
                    </a:lnTo>
                    <a:lnTo>
                      <a:pt x="0" y="376"/>
                    </a:lnTo>
                    <a:lnTo>
                      <a:pt x="0" y="392"/>
                    </a:lnTo>
                    <a:lnTo>
                      <a:pt x="0" y="392"/>
                    </a:lnTo>
                    <a:lnTo>
                      <a:pt x="0" y="404"/>
                    </a:lnTo>
                    <a:lnTo>
                      <a:pt x="2" y="416"/>
                    </a:lnTo>
                    <a:lnTo>
                      <a:pt x="8" y="438"/>
                    </a:lnTo>
                    <a:lnTo>
                      <a:pt x="20" y="458"/>
                    </a:lnTo>
                    <a:lnTo>
                      <a:pt x="34" y="474"/>
                    </a:lnTo>
                    <a:lnTo>
                      <a:pt x="52" y="488"/>
                    </a:lnTo>
                    <a:lnTo>
                      <a:pt x="70" y="500"/>
                    </a:lnTo>
                    <a:lnTo>
                      <a:pt x="92" y="506"/>
                    </a:lnTo>
                    <a:lnTo>
                      <a:pt x="104" y="508"/>
                    </a:lnTo>
                    <a:lnTo>
                      <a:pt x="116" y="508"/>
                    </a:lnTo>
                    <a:lnTo>
                      <a:pt x="602" y="508"/>
                    </a:lnTo>
                    <a:lnTo>
                      <a:pt x="602" y="508"/>
                    </a:lnTo>
                    <a:lnTo>
                      <a:pt x="618" y="508"/>
                    </a:lnTo>
                    <a:lnTo>
                      <a:pt x="634" y="506"/>
                    </a:lnTo>
                    <a:lnTo>
                      <a:pt x="648" y="502"/>
                    </a:lnTo>
                    <a:lnTo>
                      <a:pt x="662" y="496"/>
                    </a:lnTo>
                    <a:lnTo>
                      <a:pt x="676" y="490"/>
                    </a:lnTo>
                    <a:lnTo>
                      <a:pt x="688" y="482"/>
                    </a:lnTo>
                    <a:lnTo>
                      <a:pt x="700" y="474"/>
                    </a:lnTo>
                    <a:lnTo>
                      <a:pt x="712" y="464"/>
                    </a:lnTo>
                    <a:lnTo>
                      <a:pt x="722" y="452"/>
                    </a:lnTo>
                    <a:lnTo>
                      <a:pt x="730" y="440"/>
                    </a:lnTo>
                    <a:lnTo>
                      <a:pt x="738" y="428"/>
                    </a:lnTo>
                    <a:lnTo>
                      <a:pt x="744" y="414"/>
                    </a:lnTo>
                    <a:lnTo>
                      <a:pt x="750" y="400"/>
                    </a:lnTo>
                    <a:lnTo>
                      <a:pt x="754" y="386"/>
                    </a:lnTo>
                    <a:lnTo>
                      <a:pt x="756" y="370"/>
                    </a:lnTo>
                    <a:lnTo>
                      <a:pt x="756" y="356"/>
                    </a:lnTo>
                    <a:lnTo>
                      <a:pt x="756" y="356"/>
                    </a:lnTo>
                    <a:lnTo>
                      <a:pt x="756" y="340"/>
                    </a:lnTo>
                    <a:lnTo>
                      <a:pt x="754" y="324"/>
                    </a:lnTo>
                    <a:lnTo>
                      <a:pt x="750" y="310"/>
                    </a:lnTo>
                    <a:lnTo>
                      <a:pt x="744" y="296"/>
                    </a:lnTo>
                    <a:lnTo>
                      <a:pt x="738" y="282"/>
                    </a:lnTo>
                    <a:lnTo>
                      <a:pt x="730" y="270"/>
                    </a:lnTo>
                    <a:lnTo>
                      <a:pt x="722" y="258"/>
                    </a:lnTo>
                    <a:lnTo>
                      <a:pt x="712" y="246"/>
                    </a:lnTo>
                    <a:lnTo>
                      <a:pt x="700" y="236"/>
                    </a:lnTo>
                    <a:lnTo>
                      <a:pt x="688" y="228"/>
                    </a:lnTo>
                    <a:lnTo>
                      <a:pt x="676" y="220"/>
                    </a:lnTo>
                    <a:lnTo>
                      <a:pt x="662" y="214"/>
                    </a:lnTo>
                    <a:lnTo>
                      <a:pt x="648" y="208"/>
                    </a:lnTo>
                    <a:lnTo>
                      <a:pt x="634" y="204"/>
                    </a:lnTo>
                    <a:lnTo>
                      <a:pt x="618" y="202"/>
                    </a:lnTo>
                    <a:lnTo>
                      <a:pt x="602" y="202"/>
                    </a:lnTo>
                    <a:lnTo>
                      <a:pt x="602" y="202"/>
                    </a:lnTo>
                    <a:close/>
                  </a:path>
                </a:pathLst>
              </a:custGeom>
              <a:solidFill>
                <a:srgbClr val="F7F8F8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62" name="그룹 62"/>
            <p:cNvGrpSpPr/>
            <p:nvPr/>
          </p:nvGrpSpPr>
          <p:grpSpPr>
            <a:xfrm>
              <a:off x="3835935" y="561153"/>
              <a:ext cx="1406082" cy="1860084"/>
              <a:chOff x="3813990" y="561153"/>
              <a:chExt cx="1406082" cy="1860084"/>
            </a:xfrm>
          </p:grpSpPr>
          <p:grpSp>
            <p:nvGrpSpPr>
              <p:cNvPr id="63" name="그룹 151"/>
              <p:cNvGrpSpPr/>
              <p:nvPr userDrawn="1"/>
            </p:nvGrpSpPr>
            <p:grpSpPr>
              <a:xfrm rot="20254284">
                <a:off x="3813990" y="561153"/>
                <a:ext cx="1406082" cy="1860084"/>
                <a:chOff x="3308350" y="1076325"/>
                <a:chExt cx="2025650" cy="2679700"/>
              </a:xfrm>
            </p:grpSpPr>
            <p:sp>
              <p:nvSpPr>
                <p:cNvPr id="69" name="Freeform 9"/>
                <p:cNvSpPr>
                  <a:spLocks/>
                </p:cNvSpPr>
                <p:nvPr userDrawn="1"/>
              </p:nvSpPr>
              <p:spPr bwMode="auto">
                <a:xfrm>
                  <a:off x="3308350" y="1076325"/>
                  <a:ext cx="2025650" cy="2679700"/>
                </a:xfrm>
                <a:custGeom>
                  <a:avLst/>
                  <a:gdLst/>
                  <a:ahLst/>
                  <a:cxnLst>
                    <a:cxn ang="0">
                      <a:pos x="742" y="1636"/>
                    </a:cxn>
                    <a:cxn ang="0">
                      <a:pos x="742" y="1636"/>
                    </a:cxn>
                    <a:cxn ang="0">
                      <a:pos x="734" y="1650"/>
                    </a:cxn>
                    <a:cxn ang="0">
                      <a:pos x="726" y="1662"/>
                    </a:cxn>
                    <a:cxn ang="0">
                      <a:pos x="714" y="1672"/>
                    </a:cxn>
                    <a:cxn ang="0">
                      <a:pos x="702" y="1680"/>
                    </a:cxn>
                    <a:cxn ang="0">
                      <a:pos x="690" y="1686"/>
                    </a:cxn>
                    <a:cxn ang="0">
                      <a:pos x="676" y="1688"/>
                    </a:cxn>
                    <a:cxn ang="0">
                      <a:pos x="664" y="1688"/>
                    </a:cxn>
                    <a:cxn ang="0">
                      <a:pos x="650" y="1684"/>
                    </a:cxn>
                    <a:cxn ang="0">
                      <a:pos x="36" y="1432"/>
                    </a:cxn>
                    <a:cxn ang="0">
                      <a:pos x="36" y="1432"/>
                    </a:cxn>
                    <a:cxn ang="0">
                      <a:pos x="26" y="1426"/>
                    </a:cxn>
                    <a:cxn ang="0">
                      <a:pos x="16" y="1416"/>
                    </a:cxn>
                    <a:cxn ang="0">
                      <a:pos x="8" y="1406"/>
                    </a:cxn>
                    <a:cxn ang="0">
                      <a:pos x="2" y="1394"/>
                    </a:cxn>
                    <a:cxn ang="0">
                      <a:pos x="0" y="1380"/>
                    </a:cxn>
                    <a:cxn ang="0">
                      <a:pos x="0" y="1364"/>
                    </a:cxn>
                    <a:cxn ang="0">
                      <a:pos x="2" y="1350"/>
                    </a:cxn>
                    <a:cxn ang="0">
                      <a:pos x="6" y="1334"/>
                    </a:cxn>
                    <a:cxn ang="0">
                      <a:pos x="532" y="52"/>
                    </a:cxn>
                    <a:cxn ang="0">
                      <a:pos x="532" y="52"/>
                    </a:cxn>
                    <a:cxn ang="0">
                      <a:pos x="540" y="38"/>
                    </a:cxn>
                    <a:cxn ang="0">
                      <a:pos x="550" y="26"/>
                    </a:cxn>
                    <a:cxn ang="0">
                      <a:pos x="560" y="16"/>
                    </a:cxn>
                    <a:cxn ang="0">
                      <a:pos x="572" y="8"/>
                    </a:cxn>
                    <a:cxn ang="0">
                      <a:pos x="584" y="2"/>
                    </a:cxn>
                    <a:cxn ang="0">
                      <a:pos x="598" y="0"/>
                    </a:cxn>
                    <a:cxn ang="0">
                      <a:pos x="610" y="0"/>
                    </a:cxn>
                    <a:cxn ang="0">
                      <a:pos x="624" y="4"/>
                    </a:cxn>
                    <a:cxn ang="0">
                      <a:pos x="1238" y="256"/>
                    </a:cxn>
                    <a:cxn ang="0">
                      <a:pos x="1238" y="256"/>
                    </a:cxn>
                    <a:cxn ang="0">
                      <a:pos x="1250" y="262"/>
                    </a:cxn>
                    <a:cxn ang="0">
                      <a:pos x="1260" y="272"/>
                    </a:cxn>
                    <a:cxn ang="0">
                      <a:pos x="1266" y="282"/>
                    </a:cxn>
                    <a:cxn ang="0">
                      <a:pos x="1272" y="296"/>
                    </a:cxn>
                    <a:cxn ang="0">
                      <a:pos x="1274" y="310"/>
                    </a:cxn>
                    <a:cxn ang="0">
                      <a:pos x="1276" y="324"/>
                    </a:cxn>
                    <a:cxn ang="0">
                      <a:pos x="1274" y="340"/>
                    </a:cxn>
                    <a:cxn ang="0">
                      <a:pos x="1268" y="354"/>
                    </a:cxn>
                    <a:cxn ang="0">
                      <a:pos x="742" y="1636"/>
                    </a:cxn>
                  </a:cxnLst>
                  <a:rect l="0" t="0" r="r" b="b"/>
                  <a:pathLst>
                    <a:path w="1276" h="1688">
                      <a:moveTo>
                        <a:pt x="742" y="1636"/>
                      </a:moveTo>
                      <a:lnTo>
                        <a:pt x="742" y="1636"/>
                      </a:lnTo>
                      <a:lnTo>
                        <a:pt x="734" y="1650"/>
                      </a:lnTo>
                      <a:lnTo>
                        <a:pt x="726" y="1662"/>
                      </a:lnTo>
                      <a:lnTo>
                        <a:pt x="714" y="1672"/>
                      </a:lnTo>
                      <a:lnTo>
                        <a:pt x="702" y="1680"/>
                      </a:lnTo>
                      <a:lnTo>
                        <a:pt x="690" y="1686"/>
                      </a:lnTo>
                      <a:lnTo>
                        <a:pt x="676" y="1688"/>
                      </a:lnTo>
                      <a:lnTo>
                        <a:pt x="664" y="1688"/>
                      </a:lnTo>
                      <a:lnTo>
                        <a:pt x="650" y="1684"/>
                      </a:lnTo>
                      <a:lnTo>
                        <a:pt x="36" y="1432"/>
                      </a:lnTo>
                      <a:lnTo>
                        <a:pt x="36" y="1432"/>
                      </a:lnTo>
                      <a:lnTo>
                        <a:pt x="26" y="1426"/>
                      </a:lnTo>
                      <a:lnTo>
                        <a:pt x="16" y="1416"/>
                      </a:lnTo>
                      <a:lnTo>
                        <a:pt x="8" y="1406"/>
                      </a:lnTo>
                      <a:lnTo>
                        <a:pt x="2" y="1394"/>
                      </a:lnTo>
                      <a:lnTo>
                        <a:pt x="0" y="1380"/>
                      </a:lnTo>
                      <a:lnTo>
                        <a:pt x="0" y="1364"/>
                      </a:lnTo>
                      <a:lnTo>
                        <a:pt x="2" y="1350"/>
                      </a:lnTo>
                      <a:lnTo>
                        <a:pt x="6" y="1334"/>
                      </a:lnTo>
                      <a:lnTo>
                        <a:pt x="532" y="52"/>
                      </a:lnTo>
                      <a:lnTo>
                        <a:pt x="532" y="52"/>
                      </a:lnTo>
                      <a:lnTo>
                        <a:pt x="540" y="38"/>
                      </a:lnTo>
                      <a:lnTo>
                        <a:pt x="550" y="26"/>
                      </a:lnTo>
                      <a:lnTo>
                        <a:pt x="560" y="16"/>
                      </a:lnTo>
                      <a:lnTo>
                        <a:pt x="572" y="8"/>
                      </a:lnTo>
                      <a:lnTo>
                        <a:pt x="584" y="2"/>
                      </a:lnTo>
                      <a:lnTo>
                        <a:pt x="598" y="0"/>
                      </a:lnTo>
                      <a:lnTo>
                        <a:pt x="610" y="0"/>
                      </a:lnTo>
                      <a:lnTo>
                        <a:pt x="624" y="4"/>
                      </a:lnTo>
                      <a:lnTo>
                        <a:pt x="1238" y="256"/>
                      </a:lnTo>
                      <a:lnTo>
                        <a:pt x="1238" y="256"/>
                      </a:lnTo>
                      <a:lnTo>
                        <a:pt x="1250" y="262"/>
                      </a:lnTo>
                      <a:lnTo>
                        <a:pt x="1260" y="272"/>
                      </a:lnTo>
                      <a:lnTo>
                        <a:pt x="1266" y="282"/>
                      </a:lnTo>
                      <a:lnTo>
                        <a:pt x="1272" y="296"/>
                      </a:lnTo>
                      <a:lnTo>
                        <a:pt x="1274" y="310"/>
                      </a:lnTo>
                      <a:lnTo>
                        <a:pt x="1276" y="324"/>
                      </a:lnTo>
                      <a:lnTo>
                        <a:pt x="1274" y="340"/>
                      </a:lnTo>
                      <a:lnTo>
                        <a:pt x="1268" y="354"/>
                      </a:lnTo>
                      <a:lnTo>
                        <a:pt x="742" y="163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0" name="Freeform 10"/>
                <p:cNvSpPr>
                  <a:spLocks/>
                </p:cNvSpPr>
                <p:nvPr userDrawn="1"/>
              </p:nvSpPr>
              <p:spPr bwMode="auto">
                <a:xfrm>
                  <a:off x="3545860" y="1457961"/>
                  <a:ext cx="1569680" cy="1868805"/>
                </a:xfrm>
                <a:custGeom>
                  <a:avLst/>
                  <a:gdLst/>
                  <a:ahLst/>
                  <a:cxnLst>
                    <a:cxn ang="0">
                      <a:pos x="680" y="1228"/>
                    </a:cxn>
                    <a:cxn ang="0">
                      <a:pos x="680" y="1228"/>
                    </a:cxn>
                    <a:cxn ang="0">
                      <a:pos x="674" y="1238"/>
                    </a:cxn>
                    <a:cxn ang="0">
                      <a:pos x="668" y="1246"/>
                    </a:cxn>
                    <a:cxn ang="0">
                      <a:pos x="658" y="1254"/>
                    </a:cxn>
                    <a:cxn ang="0">
                      <a:pos x="648" y="1258"/>
                    </a:cxn>
                    <a:cxn ang="0">
                      <a:pos x="638" y="1262"/>
                    </a:cxn>
                    <a:cxn ang="0">
                      <a:pos x="626" y="1262"/>
                    </a:cxn>
                    <a:cxn ang="0">
                      <a:pos x="614" y="1260"/>
                    </a:cxn>
                    <a:cxn ang="0">
                      <a:pos x="602" y="1258"/>
                    </a:cxn>
                    <a:cxn ang="0">
                      <a:pos x="38" y="1026"/>
                    </a:cxn>
                    <a:cxn ang="0">
                      <a:pos x="38" y="1026"/>
                    </a:cxn>
                    <a:cxn ang="0">
                      <a:pos x="26" y="1020"/>
                    </a:cxn>
                    <a:cxn ang="0">
                      <a:pos x="18" y="1012"/>
                    </a:cxn>
                    <a:cxn ang="0">
                      <a:pos x="10" y="1004"/>
                    </a:cxn>
                    <a:cxn ang="0">
                      <a:pos x="4" y="994"/>
                    </a:cxn>
                    <a:cxn ang="0">
                      <a:pos x="0" y="984"/>
                    </a:cxn>
                    <a:cxn ang="0">
                      <a:pos x="0" y="972"/>
                    </a:cxn>
                    <a:cxn ang="0">
                      <a:pos x="0" y="960"/>
                    </a:cxn>
                    <a:cxn ang="0">
                      <a:pos x="4" y="950"/>
                    </a:cxn>
                    <a:cxn ang="0">
                      <a:pos x="380" y="34"/>
                    </a:cxn>
                    <a:cxn ang="0">
                      <a:pos x="380" y="34"/>
                    </a:cxn>
                    <a:cxn ang="0">
                      <a:pos x="384" y="24"/>
                    </a:cxn>
                    <a:cxn ang="0">
                      <a:pos x="392" y="16"/>
                    </a:cxn>
                    <a:cxn ang="0">
                      <a:pos x="400" y="10"/>
                    </a:cxn>
                    <a:cxn ang="0">
                      <a:pos x="412" y="4"/>
                    </a:cxn>
                    <a:cxn ang="0">
                      <a:pos x="422" y="2"/>
                    </a:cxn>
                    <a:cxn ang="0">
                      <a:pos x="434" y="0"/>
                    </a:cxn>
                    <a:cxn ang="0">
                      <a:pos x="446" y="2"/>
                    </a:cxn>
                    <a:cxn ang="0">
                      <a:pos x="456" y="6"/>
                    </a:cxn>
                    <a:cxn ang="0">
                      <a:pos x="1022" y="238"/>
                    </a:cxn>
                    <a:cxn ang="0">
                      <a:pos x="1022" y="238"/>
                    </a:cxn>
                    <a:cxn ang="0">
                      <a:pos x="1032" y="242"/>
                    </a:cxn>
                    <a:cxn ang="0">
                      <a:pos x="1042" y="250"/>
                    </a:cxn>
                    <a:cxn ang="0">
                      <a:pos x="1050" y="258"/>
                    </a:cxn>
                    <a:cxn ang="0">
                      <a:pos x="1054" y="268"/>
                    </a:cxn>
                    <a:cxn ang="0">
                      <a:pos x="1058" y="280"/>
                    </a:cxn>
                    <a:cxn ang="0">
                      <a:pos x="1060" y="290"/>
                    </a:cxn>
                    <a:cxn ang="0">
                      <a:pos x="1060" y="302"/>
                    </a:cxn>
                    <a:cxn ang="0">
                      <a:pos x="1056" y="312"/>
                    </a:cxn>
                    <a:cxn ang="0">
                      <a:pos x="680" y="1228"/>
                    </a:cxn>
                  </a:cxnLst>
                  <a:rect l="0" t="0" r="r" b="b"/>
                  <a:pathLst>
                    <a:path w="1060" h="1262">
                      <a:moveTo>
                        <a:pt x="680" y="1228"/>
                      </a:moveTo>
                      <a:lnTo>
                        <a:pt x="680" y="1228"/>
                      </a:lnTo>
                      <a:lnTo>
                        <a:pt x="674" y="1238"/>
                      </a:lnTo>
                      <a:lnTo>
                        <a:pt x="668" y="1246"/>
                      </a:lnTo>
                      <a:lnTo>
                        <a:pt x="658" y="1254"/>
                      </a:lnTo>
                      <a:lnTo>
                        <a:pt x="648" y="1258"/>
                      </a:lnTo>
                      <a:lnTo>
                        <a:pt x="638" y="1262"/>
                      </a:lnTo>
                      <a:lnTo>
                        <a:pt x="626" y="1262"/>
                      </a:lnTo>
                      <a:lnTo>
                        <a:pt x="614" y="1260"/>
                      </a:lnTo>
                      <a:lnTo>
                        <a:pt x="602" y="1258"/>
                      </a:lnTo>
                      <a:lnTo>
                        <a:pt x="38" y="1026"/>
                      </a:lnTo>
                      <a:lnTo>
                        <a:pt x="38" y="1026"/>
                      </a:lnTo>
                      <a:lnTo>
                        <a:pt x="26" y="1020"/>
                      </a:lnTo>
                      <a:lnTo>
                        <a:pt x="18" y="1012"/>
                      </a:lnTo>
                      <a:lnTo>
                        <a:pt x="10" y="1004"/>
                      </a:lnTo>
                      <a:lnTo>
                        <a:pt x="4" y="994"/>
                      </a:lnTo>
                      <a:lnTo>
                        <a:pt x="0" y="984"/>
                      </a:lnTo>
                      <a:lnTo>
                        <a:pt x="0" y="972"/>
                      </a:lnTo>
                      <a:lnTo>
                        <a:pt x="0" y="960"/>
                      </a:lnTo>
                      <a:lnTo>
                        <a:pt x="4" y="950"/>
                      </a:lnTo>
                      <a:lnTo>
                        <a:pt x="380" y="34"/>
                      </a:lnTo>
                      <a:lnTo>
                        <a:pt x="380" y="34"/>
                      </a:lnTo>
                      <a:lnTo>
                        <a:pt x="384" y="24"/>
                      </a:lnTo>
                      <a:lnTo>
                        <a:pt x="392" y="16"/>
                      </a:lnTo>
                      <a:lnTo>
                        <a:pt x="400" y="10"/>
                      </a:lnTo>
                      <a:lnTo>
                        <a:pt x="412" y="4"/>
                      </a:lnTo>
                      <a:lnTo>
                        <a:pt x="422" y="2"/>
                      </a:lnTo>
                      <a:lnTo>
                        <a:pt x="434" y="0"/>
                      </a:lnTo>
                      <a:lnTo>
                        <a:pt x="446" y="2"/>
                      </a:lnTo>
                      <a:lnTo>
                        <a:pt x="456" y="6"/>
                      </a:lnTo>
                      <a:lnTo>
                        <a:pt x="1022" y="238"/>
                      </a:lnTo>
                      <a:lnTo>
                        <a:pt x="1022" y="238"/>
                      </a:lnTo>
                      <a:lnTo>
                        <a:pt x="1032" y="242"/>
                      </a:lnTo>
                      <a:lnTo>
                        <a:pt x="1042" y="250"/>
                      </a:lnTo>
                      <a:lnTo>
                        <a:pt x="1050" y="258"/>
                      </a:lnTo>
                      <a:lnTo>
                        <a:pt x="1054" y="268"/>
                      </a:lnTo>
                      <a:lnTo>
                        <a:pt x="1058" y="280"/>
                      </a:lnTo>
                      <a:lnTo>
                        <a:pt x="1060" y="290"/>
                      </a:lnTo>
                      <a:lnTo>
                        <a:pt x="1060" y="302"/>
                      </a:lnTo>
                      <a:lnTo>
                        <a:pt x="1056" y="312"/>
                      </a:lnTo>
                      <a:lnTo>
                        <a:pt x="680" y="122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914400" rtl="0" eaLnBrk="1" latinLnBrk="1" hangingPunct="1"/>
                  <a:endParaRPr lang="ko-KR" alt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 11"/>
                <p:cNvSpPr>
                  <a:spLocks/>
                </p:cNvSpPr>
                <p:nvPr userDrawn="1"/>
              </p:nvSpPr>
              <p:spPr bwMode="auto">
                <a:xfrm>
                  <a:off x="4537075" y="1330325"/>
                  <a:ext cx="381000" cy="206375"/>
                </a:xfrm>
                <a:custGeom>
                  <a:avLst/>
                  <a:gdLst/>
                  <a:ahLst/>
                  <a:cxnLst>
                    <a:cxn ang="0">
                      <a:pos x="238" y="114"/>
                    </a:cxn>
                    <a:cxn ang="0">
                      <a:pos x="238" y="114"/>
                    </a:cxn>
                    <a:cxn ang="0">
                      <a:pos x="234" y="122"/>
                    </a:cxn>
                    <a:cxn ang="0">
                      <a:pos x="224" y="128"/>
                    </a:cxn>
                    <a:cxn ang="0">
                      <a:pos x="216" y="130"/>
                    </a:cxn>
                    <a:cxn ang="0">
                      <a:pos x="204" y="128"/>
                    </a:cxn>
                    <a:cxn ang="0">
                      <a:pos x="16" y="50"/>
                    </a:cxn>
                    <a:cxn ang="0">
                      <a:pos x="16" y="50"/>
                    </a:cxn>
                    <a:cxn ang="0">
                      <a:pos x="8" y="44"/>
                    </a:cxn>
                    <a:cxn ang="0">
                      <a:pos x="2" y="36"/>
                    </a:cxn>
                    <a:cxn ang="0">
                      <a:pos x="0" y="26"/>
                    </a:cxn>
                    <a:cxn ang="0">
                      <a:pos x="2" y="16"/>
                    </a:cxn>
                    <a:cxn ang="0">
                      <a:pos x="2" y="16"/>
                    </a:cxn>
                    <a:cxn ang="0">
                      <a:pos x="2" y="16"/>
                    </a:cxn>
                    <a:cxn ang="0">
                      <a:pos x="8" y="8"/>
                    </a:cxn>
                    <a:cxn ang="0">
                      <a:pos x="16" y="2"/>
                    </a:cxn>
                    <a:cxn ang="0">
                      <a:pos x="26" y="0"/>
                    </a:cxn>
                    <a:cxn ang="0">
                      <a:pos x="36" y="2"/>
                    </a:cxn>
                    <a:cxn ang="0">
                      <a:pos x="224" y="80"/>
                    </a:cxn>
                    <a:cxn ang="0">
                      <a:pos x="224" y="80"/>
                    </a:cxn>
                    <a:cxn ang="0">
                      <a:pos x="234" y="86"/>
                    </a:cxn>
                    <a:cxn ang="0">
                      <a:pos x="238" y="94"/>
                    </a:cxn>
                    <a:cxn ang="0">
                      <a:pos x="240" y="104"/>
                    </a:cxn>
                    <a:cxn ang="0">
                      <a:pos x="238" y="114"/>
                    </a:cxn>
                    <a:cxn ang="0">
                      <a:pos x="238" y="114"/>
                    </a:cxn>
                  </a:cxnLst>
                  <a:rect l="0" t="0" r="r" b="b"/>
                  <a:pathLst>
                    <a:path w="240" h="130">
                      <a:moveTo>
                        <a:pt x="238" y="114"/>
                      </a:moveTo>
                      <a:lnTo>
                        <a:pt x="238" y="114"/>
                      </a:lnTo>
                      <a:lnTo>
                        <a:pt x="234" y="122"/>
                      </a:lnTo>
                      <a:lnTo>
                        <a:pt x="224" y="128"/>
                      </a:lnTo>
                      <a:lnTo>
                        <a:pt x="216" y="130"/>
                      </a:lnTo>
                      <a:lnTo>
                        <a:pt x="204" y="128"/>
                      </a:lnTo>
                      <a:lnTo>
                        <a:pt x="16" y="50"/>
                      </a:lnTo>
                      <a:lnTo>
                        <a:pt x="16" y="50"/>
                      </a:lnTo>
                      <a:lnTo>
                        <a:pt x="8" y="44"/>
                      </a:lnTo>
                      <a:lnTo>
                        <a:pt x="2" y="36"/>
                      </a:lnTo>
                      <a:lnTo>
                        <a:pt x="0" y="26"/>
                      </a:lnTo>
                      <a:lnTo>
                        <a:pt x="2" y="16"/>
                      </a:lnTo>
                      <a:lnTo>
                        <a:pt x="2" y="16"/>
                      </a:lnTo>
                      <a:lnTo>
                        <a:pt x="2" y="16"/>
                      </a:lnTo>
                      <a:lnTo>
                        <a:pt x="8" y="8"/>
                      </a:lnTo>
                      <a:lnTo>
                        <a:pt x="16" y="2"/>
                      </a:lnTo>
                      <a:lnTo>
                        <a:pt x="26" y="0"/>
                      </a:lnTo>
                      <a:lnTo>
                        <a:pt x="36" y="2"/>
                      </a:lnTo>
                      <a:lnTo>
                        <a:pt x="224" y="80"/>
                      </a:lnTo>
                      <a:lnTo>
                        <a:pt x="224" y="80"/>
                      </a:lnTo>
                      <a:lnTo>
                        <a:pt x="234" y="86"/>
                      </a:lnTo>
                      <a:lnTo>
                        <a:pt x="238" y="94"/>
                      </a:lnTo>
                      <a:lnTo>
                        <a:pt x="240" y="104"/>
                      </a:lnTo>
                      <a:lnTo>
                        <a:pt x="238" y="114"/>
                      </a:lnTo>
                      <a:lnTo>
                        <a:pt x="238" y="11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2" name="Freeform 12"/>
                <p:cNvSpPr>
                  <a:spLocks/>
                </p:cNvSpPr>
                <p:nvPr userDrawn="1"/>
              </p:nvSpPr>
              <p:spPr bwMode="auto">
                <a:xfrm>
                  <a:off x="3726812" y="3193402"/>
                  <a:ext cx="415926" cy="295275"/>
                </a:xfrm>
                <a:custGeom>
                  <a:avLst/>
                  <a:gdLst/>
                  <a:ahLst/>
                  <a:cxnLst>
                    <a:cxn ang="0">
                      <a:pos x="258" y="146"/>
                    </a:cxn>
                    <a:cxn ang="0">
                      <a:pos x="258" y="146"/>
                    </a:cxn>
                    <a:cxn ang="0">
                      <a:pos x="250" y="158"/>
                    </a:cxn>
                    <a:cxn ang="0">
                      <a:pos x="242" y="168"/>
                    </a:cxn>
                    <a:cxn ang="0">
                      <a:pos x="232" y="176"/>
                    </a:cxn>
                    <a:cxn ang="0">
                      <a:pos x="222" y="182"/>
                    </a:cxn>
                    <a:cxn ang="0">
                      <a:pos x="210" y="186"/>
                    </a:cxn>
                    <a:cxn ang="0">
                      <a:pos x="196" y="186"/>
                    </a:cxn>
                    <a:cxn ang="0">
                      <a:pos x="184" y="186"/>
                    </a:cxn>
                    <a:cxn ang="0">
                      <a:pos x="170" y="182"/>
                    </a:cxn>
                    <a:cxn ang="0">
                      <a:pos x="42" y="128"/>
                    </a:cxn>
                    <a:cxn ang="0">
                      <a:pos x="42" y="128"/>
                    </a:cxn>
                    <a:cxn ang="0">
                      <a:pos x="30" y="122"/>
                    </a:cxn>
                    <a:cxn ang="0">
                      <a:pos x="20" y="114"/>
                    </a:cxn>
                    <a:cxn ang="0">
                      <a:pos x="12" y="104"/>
                    </a:cxn>
                    <a:cxn ang="0">
                      <a:pos x="6" y="92"/>
                    </a:cxn>
                    <a:cxn ang="0">
                      <a:pos x="2" y="80"/>
                    </a:cxn>
                    <a:cxn ang="0">
                      <a:pos x="0" y="68"/>
                    </a:cxn>
                    <a:cxn ang="0">
                      <a:pos x="2" y="54"/>
                    </a:cxn>
                    <a:cxn ang="0">
                      <a:pos x="6" y="42"/>
                    </a:cxn>
                    <a:cxn ang="0">
                      <a:pos x="6" y="42"/>
                    </a:cxn>
                    <a:cxn ang="0">
                      <a:pos x="6" y="42"/>
                    </a:cxn>
                    <a:cxn ang="0">
                      <a:pos x="12" y="30"/>
                    </a:cxn>
                    <a:cxn ang="0">
                      <a:pos x="20" y="20"/>
                    </a:cxn>
                    <a:cxn ang="0">
                      <a:pos x="30" y="12"/>
                    </a:cxn>
                    <a:cxn ang="0">
                      <a:pos x="42" y="6"/>
                    </a:cxn>
                    <a:cxn ang="0">
                      <a:pos x="54" y="2"/>
                    </a:cxn>
                    <a:cxn ang="0">
                      <a:pos x="66" y="0"/>
                    </a:cxn>
                    <a:cxn ang="0">
                      <a:pos x="80" y="2"/>
                    </a:cxn>
                    <a:cxn ang="0">
                      <a:pos x="92" y="6"/>
                    </a:cxn>
                    <a:cxn ang="0">
                      <a:pos x="222" y="60"/>
                    </a:cxn>
                    <a:cxn ang="0">
                      <a:pos x="222" y="60"/>
                    </a:cxn>
                    <a:cxn ang="0">
                      <a:pos x="234" y="66"/>
                    </a:cxn>
                    <a:cxn ang="0">
                      <a:pos x="244" y="74"/>
                    </a:cxn>
                    <a:cxn ang="0">
                      <a:pos x="252" y="84"/>
                    </a:cxn>
                    <a:cxn ang="0">
                      <a:pos x="258" y="96"/>
                    </a:cxn>
                    <a:cxn ang="0">
                      <a:pos x="260" y="108"/>
                    </a:cxn>
                    <a:cxn ang="0">
                      <a:pos x="262" y="120"/>
                    </a:cxn>
                    <a:cxn ang="0">
                      <a:pos x="260" y="134"/>
                    </a:cxn>
                    <a:cxn ang="0">
                      <a:pos x="258" y="146"/>
                    </a:cxn>
                    <a:cxn ang="0">
                      <a:pos x="258" y="146"/>
                    </a:cxn>
                  </a:cxnLst>
                  <a:rect l="0" t="0" r="r" b="b"/>
                  <a:pathLst>
                    <a:path w="262" h="186">
                      <a:moveTo>
                        <a:pt x="258" y="146"/>
                      </a:moveTo>
                      <a:lnTo>
                        <a:pt x="258" y="146"/>
                      </a:lnTo>
                      <a:lnTo>
                        <a:pt x="250" y="158"/>
                      </a:lnTo>
                      <a:lnTo>
                        <a:pt x="242" y="168"/>
                      </a:lnTo>
                      <a:lnTo>
                        <a:pt x="232" y="176"/>
                      </a:lnTo>
                      <a:lnTo>
                        <a:pt x="222" y="182"/>
                      </a:lnTo>
                      <a:lnTo>
                        <a:pt x="210" y="186"/>
                      </a:lnTo>
                      <a:lnTo>
                        <a:pt x="196" y="186"/>
                      </a:lnTo>
                      <a:lnTo>
                        <a:pt x="184" y="186"/>
                      </a:lnTo>
                      <a:lnTo>
                        <a:pt x="170" y="182"/>
                      </a:lnTo>
                      <a:lnTo>
                        <a:pt x="42" y="128"/>
                      </a:lnTo>
                      <a:lnTo>
                        <a:pt x="42" y="128"/>
                      </a:lnTo>
                      <a:lnTo>
                        <a:pt x="30" y="122"/>
                      </a:lnTo>
                      <a:lnTo>
                        <a:pt x="20" y="114"/>
                      </a:lnTo>
                      <a:lnTo>
                        <a:pt x="12" y="104"/>
                      </a:lnTo>
                      <a:lnTo>
                        <a:pt x="6" y="92"/>
                      </a:lnTo>
                      <a:lnTo>
                        <a:pt x="2" y="80"/>
                      </a:lnTo>
                      <a:lnTo>
                        <a:pt x="0" y="68"/>
                      </a:lnTo>
                      <a:lnTo>
                        <a:pt x="2" y="54"/>
                      </a:lnTo>
                      <a:lnTo>
                        <a:pt x="6" y="42"/>
                      </a:lnTo>
                      <a:lnTo>
                        <a:pt x="6" y="42"/>
                      </a:lnTo>
                      <a:lnTo>
                        <a:pt x="6" y="42"/>
                      </a:lnTo>
                      <a:lnTo>
                        <a:pt x="12" y="30"/>
                      </a:lnTo>
                      <a:lnTo>
                        <a:pt x="20" y="20"/>
                      </a:lnTo>
                      <a:lnTo>
                        <a:pt x="30" y="12"/>
                      </a:lnTo>
                      <a:lnTo>
                        <a:pt x="42" y="6"/>
                      </a:lnTo>
                      <a:lnTo>
                        <a:pt x="54" y="2"/>
                      </a:lnTo>
                      <a:lnTo>
                        <a:pt x="66" y="0"/>
                      </a:lnTo>
                      <a:lnTo>
                        <a:pt x="80" y="2"/>
                      </a:lnTo>
                      <a:lnTo>
                        <a:pt x="92" y="6"/>
                      </a:lnTo>
                      <a:lnTo>
                        <a:pt x="222" y="60"/>
                      </a:lnTo>
                      <a:lnTo>
                        <a:pt x="222" y="60"/>
                      </a:lnTo>
                      <a:lnTo>
                        <a:pt x="234" y="66"/>
                      </a:lnTo>
                      <a:lnTo>
                        <a:pt x="244" y="74"/>
                      </a:lnTo>
                      <a:lnTo>
                        <a:pt x="252" y="84"/>
                      </a:lnTo>
                      <a:lnTo>
                        <a:pt x="258" y="96"/>
                      </a:lnTo>
                      <a:lnTo>
                        <a:pt x="260" y="108"/>
                      </a:lnTo>
                      <a:lnTo>
                        <a:pt x="262" y="120"/>
                      </a:lnTo>
                      <a:lnTo>
                        <a:pt x="260" y="134"/>
                      </a:lnTo>
                      <a:lnTo>
                        <a:pt x="258" y="146"/>
                      </a:lnTo>
                      <a:lnTo>
                        <a:pt x="258" y="14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4" name="그룹 57"/>
              <p:cNvGrpSpPr/>
              <p:nvPr/>
            </p:nvGrpSpPr>
            <p:grpSpPr>
              <a:xfrm>
                <a:off x="4178694" y="1243789"/>
                <a:ext cx="632784" cy="441387"/>
                <a:chOff x="4478338" y="563563"/>
                <a:chExt cx="3086100" cy="2152650"/>
              </a:xfrm>
            </p:grpSpPr>
            <p:sp>
              <p:nvSpPr>
                <p:cNvPr id="65" name="Freeform 70"/>
                <p:cNvSpPr>
                  <a:spLocks/>
                </p:cNvSpPr>
                <p:nvPr/>
              </p:nvSpPr>
              <p:spPr bwMode="auto">
                <a:xfrm>
                  <a:off x="4903788" y="563563"/>
                  <a:ext cx="2660650" cy="2152650"/>
                </a:xfrm>
                <a:custGeom>
                  <a:avLst/>
                  <a:gdLst/>
                  <a:ahLst/>
                  <a:cxnLst>
                    <a:cxn ang="0">
                      <a:pos x="642" y="170"/>
                    </a:cxn>
                    <a:cxn ang="0">
                      <a:pos x="558" y="30"/>
                    </a:cxn>
                    <a:cxn ang="0">
                      <a:pos x="558" y="30"/>
                    </a:cxn>
                    <a:cxn ang="0">
                      <a:pos x="548" y="18"/>
                    </a:cxn>
                    <a:cxn ang="0">
                      <a:pos x="536" y="8"/>
                    </a:cxn>
                    <a:cxn ang="0">
                      <a:pos x="536" y="8"/>
                    </a:cxn>
                    <a:cxn ang="0">
                      <a:pos x="520" y="2"/>
                    </a:cxn>
                    <a:cxn ang="0">
                      <a:pos x="506" y="0"/>
                    </a:cxn>
                    <a:cxn ang="0">
                      <a:pos x="60" y="0"/>
                    </a:cxn>
                    <a:cxn ang="0">
                      <a:pos x="60" y="0"/>
                    </a:cxn>
                    <a:cxn ang="0">
                      <a:pos x="48" y="2"/>
                    </a:cxn>
                    <a:cxn ang="0">
                      <a:pos x="38" y="6"/>
                    </a:cxn>
                    <a:cxn ang="0">
                      <a:pos x="26" y="10"/>
                    </a:cxn>
                    <a:cxn ang="0">
                      <a:pos x="16" y="18"/>
                    </a:cxn>
                    <a:cxn ang="0">
                      <a:pos x="16" y="18"/>
                    </a:cxn>
                    <a:cxn ang="0">
                      <a:pos x="10" y="28"/>
                    </a:cxn>
                    <a:cxn ang="0">
                      <a:pos x="4" y="38"/>
                    </a:cxn>
                    <a:cxn ang="0">
                      <a:pos x="0" y="50"/>
                    </a:cxn>
                    <a:cxn ang="0">
                      <a:pos x="0" y="62"/>
                    </a:cxn>
                    <a:cxn ang="0">
                      <a:pos x="0" y="1356"/>
                    </a:cxn>
                    <a:cxn ang="0">
                      <a:pos x="1676" y="1356"/>
                    </a:cxn>
                    <a:cxn ang="0">
                      <a:pos x="1676" y="230"/>
                    </a:cxn>
                    <a:cxn ang="0">
                      <a:pos x="1676" y="230"/>
                    </a:cxn>
                    <a:cxn ang="0">
                      <a:pos x="1676" y="218"/>
                    </a:cxn>
                    <a:cxn ang="0">
                      <a:pos x="1672" y="208"/>
                    </a:cxn>
                    <a:cxn ang="0">
                      <a:pos x="1666" y="196"/>
                    </a:cxn>
                    <a:cxn ang="0">
                      <a:pos x="1658" y="188"/>
                    </a:cxn>
                    <a:cxn ang="0">
                      <a:pos x="1658" y="188"/>
                    </a:cxn>
                    <a:cxn ang="0">
                      <a:pos x="1650" y="180"/>
                    </a:cxn>
                    <a:cxn ang="0">
                      <a:pos x="1638" y="174"/>
                    </a:cxn>
                    <a:cxn ang="0">
                      <a:pos x="1628" y="170"/>
                    </a:cxn>
                    <a:cxn ang="0">
                      <a:pos x="1616" y="170"/>
                    </a:cxn>
                    <a:cxn ang="0">
                      <a:pos x="642" y="170"/>
                    </a:cxn>
                  </a:cxnLst>
                  <a:rect l="0" t="0" r="r" b="b"/>
                  <a:pathLst>
                    <a:path w="1676" h="1356">
                      <a:moveTo>
                        <a:pt x="642" y="170"/>
                      </a:moveTo>
                      <a:lnTo>
                        <a:pt x="558" y="30"/>
                      </a:lnTo>
                      <a:lnTo>
                        <a:pt x="558" y="30"/>
                      </a:lnTo>
                      <a:lnTo>
                        <a:pt x="548" y="18"/>
                      </a:lnTo>
                      <a:lnTo>
                        <a:pt x="536" y="8"/>
                      </a:lnTo>
                      <a:lnTo>
                        <a:pt x="536" y="8"/>
                      </a:lnTo>
                      <a:lnTo>
                        <a:pt x="520" y="2"/>
                      </a:lnTo>
                      <a:lnTo>
                        <a:pt x="506" y="0"/>
                      </a:lnTo>
                      <a:lnTo>
                        <a:pt x="60" y="0"/>
                      </a:lnTo>
                      <a:lnTo>
                        <a:pt x="60" y="0"/>
                      </a:lnTo>
                      <a:lnTo>
                        <a:pt x="48" y="2"/>
                      </a:lnTo>
                      <a:lnTo>
                        <a:pt x="38" y="6"/>
                      </a:lnTo>
                      <a:lnTo>
                        <a:pt x="26" y="10"/>
                      </a:lnTo>
                      <a:lnTo>
                        <a:pt x="16" y="18"/>
                      </a:lnTo>
                      <a:lnTo>
                        <a:pt x="16" y="18"/>
                      </a:lnTo>
                      <a:lnTo>
                        <a:pt x="10" y="28"/>
                      </a:lnTo>
                      <a:lnTo>
                        <a:pt x="4" y="38"/>
                      </a:lnTo>
                      <a:lnTo>
                        <a:pt x="0" y="50"/>
                      </a:lnTo>
                      <a:lnTo>
                        <a:pt x="0" y="62"/>
                      </a:lnTo>
                      <a:lnTo>
                        <a:pt x="0" y="1356"/>
                      </a:lnTo>
                      <a:lnTo>
                        <a:pt x="1676" y="1356"/>
                      </a:lnTo>
                      <a:lnTo>
                        <a:pt x="1676" y="230"/>
                      </a:lnTo>
                      <a:lnTo>
                        <a:pt x="1676" y="230"/>
                      </a:lnTo>
                      <a:lnTo>
                        <a:pt x="1676" y="218"/>
                      </a:lnTo>
                      <a:lnTo>
                        <a:pt x="1672" y="208"/>
                      </a:lnTo>
                      <a:lnTo>
                        <a:pt x="1666" y="196"/>
                      </a:lnTo>
                      <a:lnTo>
                        <a:pt x="1658" y="188"/>
                      </a:lnTo>
                      <a:lnTo>
                        <a:pt x="1658" y="188"/>
                      </a:lnTo>
                      <a:lnTo>
                        <a:pt x="1650" y="180"/>
                      </a:lnTo>
                      <a:lnTo>
                        <a:pt x="1638" y="174"/>
                      </a:lnTo>
                      <a:lnTo>
                        <a:pt x="1628" y="170"/>
                      </a:lnTo>
                      <a:lnTo>
                        <a:pt x="1616" y="170"/>
                      </a:lnTo>
                      <a:lnTo>
                        <a:pt x="642" y="170"/>
                      </a:lnTo>
                      <a:close/>
                    </a:path>
                  </a:pathLst>
                </a:custGeom>
                <a:solidFill>
                  <a:srgbClr val="DE8E2A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914400" rtl="0" eaLnBrk="1" latinLnBrk="1" hangingPunct="1"/>
                  <a:endParaRPr lang="ko-KR" altLang="en-US" sz="18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Freeform 71"/>
                <p:cNvSpPr>
                  <a:spLocks noEditPoints="1"/>
                </p:cNvSpPr>
                <p:nvPr/>
              </p:nvSpPr>
              <p:spPr bwMode="auto">
                <a:xfrm>
                  <a:off x="4992688" y="935038"/>
                  <a:ext cx="2482850" cy="1752600"/>
                </a:xfrm>
                <a:custGeom>
                  <a:avLst/>
                  <a:gdLst/>
                  <a:ahLst/>
                  <a:cxnLst>
                    <a:cxn ang="0">
                      <a:pos x="1564" y="196"/>
                    </a:cxn>
                    <a:cxn ang="0">
                      <a:pos x="106" y="156"/>
                    </a:cxn>
                    <a:cxn ang="0">
                      <a:pos x="84" y="130"/>
                    </a:cxn>
                    <a:cxn ang="0">
                      <a:pos x="90" y="102"/>
                    </a:cxn>
                    <a:cxn ang="0">
                      <a:pos x="120" y="86"/>
                    </a:cxn>
                    <a:cxn ang="0">
                      <a:pos x="148" y="96"/>
                    </a:cxn>
                    <a:cxn ang="0">
                      <a:pos x="158" y="122"/>
                    </a:cxn>
                    <a:cxn ang="0">
                      <a:pos x="142" y="154"/>
                    </a:cxn>
                    <a:cxn ang="0">
                      <a:pos x="286" y="160"/>
                    </a:cxn>
                    <a:cxn ang="0">
                      <a:pos x="260" y="148"/>
                    </a:cxn>
                    <a:cxn ang="0">
                      <a:pos x="248" y="122"/>
                    </a:cxn>
                    <a:cxn ang="0">
                      <a:pos x="266" y="92"/>
                    </a:cxn>
                    <a:cxn ang="0">
                      <a:pos x="294" y="86"/>
                    </a:cxn>
                    <a:cxn ang="0">
                      <a:pos x="320" y="108"/>
                    </a:cxn>
                    <a:cxn ang="0">
                      <a:pos x="320" y="136"/>
                    </a:cxn>
                    <a:cxn ang="0">
                      <a:pos x="294" y="158"/>
                    </a:cxn>
                    <a:cxn ang="0">
                      <a:pos x="444" y="158"/>
                    </a:cxn>
                    <a:cxn ang="0">
                      <a:pos x="418" y="136"/>
                    </a:cxn>
                    <a:cxn ang="0">
                      <a:pos x="418" y="108"/>
                    </a:cxn>
                    <a:cxn ang="0">
                      <a:pos x="444" y="86"/>
                    </a:cxn>
                    <a:cxn ang="0">
                      <a:pos x="472" y="92"/>
                    </a:cxn>
                    <a:cxn ang="0">
                      <a:pos x="488" y="122"/>
                    </a:cxn>
                    <a:cxn ang="0">
                      <a:pos x="478" y="148"/>
                    </a:cxn>
                    <a:cxn ang="0">
                      <a:pos x="452" y="160"/>
                    </a:cxn>
                    <a:cxn ang="0">
                      <a:pos x="596" y="154"/>
                    </a:cxn>
                    <a:cxn ang="0">
                      <a:pos x="580" y="122"/>
                    </a:cxn>
                    <a:cxn ang="0">
                      <a:pos x="590" y="96"/>
                    </a:cxn>
                    <a:cxn ang="0">
                      <a:pos x="616" y="86"/>
                    </a:cxn>
                    <a:cxn ang="0">
                      <a:pos x="648" y="102"/>
                    </a:cxn>
                    <a:cxn ang="0">
                      <a:pos x="654" y="130"/>
                    </a:cxn>
                    <a:cxn ang="0">
                      <a:pos x="632" y="156"/>
                    </a:cxn>
                    <a:cxn ang="0">
                      <a:pos x="782" y="160"/>
                    </a:cxn>
                    <a:cxn ang="0">
                      <a:pos x="752" y="144"/>
                    </a:cxn>
                    <a:cxn ang="0">
                      <a:pos x="746" y="114"/>
                    </a:cxn>
                    <a:cxn ang="0">
                      <a:pos x="768" y="88"/>
                    </a:cxn>
                    <a:cxn ang="0">
                      <a:pos x="796" y="88"/>
                    </a:cxn>
                    <a:cxn ang="0">
                      <a:pos x="818" y="114"/>
                    </a:cxn>
                    <a:cxn ang="0">
                      <a:pos x="812" y="144"/>
                    </a:cxn>
                    <a:cxn ang="0">
                      <a:pos x="782" y="160"/>
                    </a:cxn>
                    <a:cxn ang="0">
                      <a:pos x="932" y="156"/>
                    </a:cxn>
                    <a:cxn ang="0">
                      <a:pos x="910" y="130"/>
                    </a:cxn>
                    <a:cxn ang="0">
                      <a:pos x="916" y="102"/>
                    </a:cxn>
                    <a:cxn ang="0">
                      <a:pos x="948" y="86"/>
                    </a:cxn>
                    <a:cxn ang="0">
                      <a:pos x="974" y="96"/>
                    </a:cxn>
                    <a:cxn ang="0">
                      <a:pos x="984" y="122"/>
                    </a:cxn>
                    <a:cxn ang="0">
                      <a:pos x="968" y="154"/>
                    </a:cxn>
                    <a:cxn ang="0">
                      <a:pos x="1112" y="160"/>
                    </a:cxn>
                    <a:cxn ang="0">
                      <a:pos x="1086" y="148"/>
                    </a:cxn>
                    <a:cxn ang="0">
                      <a:pos x="1076" y="122"/>
                    </a:cxn>
                    <a:cxn ang="0">
                      <a:pos x="1092" y="92"/>
                    </a:cxn>
                    <a:cxn ang="0">
                      <a:pos x="1120" y="86"/>
                    </a:cxn>
                    <a:cxn ang="0">
                      <a:pos x="1146" y="108"/>
                    </a:cxn>
                    <a:cxn ang="0">
                      <a:pos x="1146" y="136"/>
                    </a:cxn>
                    <a:cxn ang="0">
                      <a:pos x="1120" y="158"/>
                    </a:cxn>
                    <a:cxn ang="0">
                      <a:pos x="1270" y="158"/>
                    </a:cxn>
                    <a:cxn ang="0">
                      <a:pos x="1244" y="136"/>
                    </a:cxn>
                    <a:cxn ang="0">
                      <a:pos x="1244" y="108"/>
                    </a:cxn>
                    <a:cxn ang="0">
                      <a:pos x="1270" y="86"/>
                    </a:cxn>
                    <a:cxn ang="0">
                      <a:pos x="1298" y="92"/>
                    </a:cxn>
                    <a:cxn ang="0">
                      <a:pos x="1314" y="122"/>
                    </a:cxn>
                    <a:cxn ang="0">
                      <a:pos x="1304" y="148"/>
                    </a:cxn>
                    <a:cxn ang="0">
                      <a:pos x="1278" y="160"/>
                    </a:cxn>
                  </a:cxnLst>
                  <a:rect l="0" t="0" r="r" b="b"/>
                  <a:pathLst>
                    <a:path w="1564" h="1104">
                      <a:moveTo>
                        <a:pt x="1368" y="0"/>
                      </a:moveTo>
                      <a:lnTo>
                        <a:pt x="0" y="0"/>
                      </a:lnTo>
                      <a:lnTo>
                        <a:pt x="0" y="1104"/>
                      </a:lnTo>
                      <a:lnTo>
                        <a:pt x="1564" y="1104"/>
                      </a:lnTo>
                      <a:lnTo>
                        <a:pt x="1564" y="196"/>
                      </a:lnTo>
                      <a:lnTo>
                        <a:pt x="1368" y="0"/>
                      </a:lnTo>
                      <a:close/>
                      <a:moveTo>
                        <a:pt x="120" y="160"/>
                      </a:moveTo>
                      <a:lnTo>
                        <a:pt x="120" y="160"/>
                      </a:lnTo>
                      <a:lnTo>
                        <a:pt x="114" y="158"/>
                      </a:lnTo>
                      <a:lnTo>
                        <a:pt x="106" y="156"/>
                      </a:lnTo>
                      <a:lnTo>
                        <a:pt x="100" y="154"/>
                      </a:lnTo>
                      <a:lnTo>
                        <a:pt x="94" y="148"/>
                      </a:lnTo>
                      <a:lnTo>
                        <a:pt x="90" y="144"/>
                      </a:lnTo>
                      <a:lnTo>
                        <a:pt x="86" y="136"/>
                      </a:lnTo>
                      <a:lnTo>
                        <a:pt x="84" y="130"/>
                      </a:lnTo>
                      <a:lnTo>
                        <a:pt x="84" y="122"/>
                      </a:lnTo>
                      <a:lnTo>
                        <a:pt x="84" y="122"/>
                      </a:lnTo>
                      <a:lnTo>
                        <a:pt x="84" y="114"/>
                      </a:lnTo>
                      <a:lnTo>
                        <a:pt x="86" y="108"/>
                      </a:lnTo>
                      <a:lnTo>
                        <a:pt x="90" y="102"/>
                      </a:lnTo>
                      <a:lnTo>
                        <a:pt x="94" y="96"/>
                      </a:lnTo>
                      <a:lnTo>
                        <a:pt x="100" y="92"/>
                      </a:lnTo>
                      <a:lnTo>
                        <a:pt x="106" y="88"/>
                      </a:lnTo>
                      <a:lnTo>
                        <a:pt x="114" y="86"/>
                      </a:lnTo>
                      <a:lnTo>
                        <a:pt x="120" y="86"/>
                      </a:lnTo>
                      <a:lnTo>
                        <a:pt x="120" y="86"/>
                      </a:lnTo>
                      <a:lnTo>
                        <a:pt x="128" y="86"/>
                      </a:lnTo>
                      <a:lnTo>
                        <a:pt x="136" y="88"/>
                      </a:lnTo>
                      <a:lnTo>
                        <a:pt x="142" y="92"/>
                      </a:lnTo>
                      <a:lnTo>
                        <a:pt x="148" y="96"/>
                      </a:lnTo>
                      <a:lnTo>
                        <a:pt x="152" y="102"/>
                      </a:lnTo>
                      <a:lnTo>
                        <a:pt x="156" y="108"/>
                      </a:lnTo>
                      <a:lnTo>
                        <a:pt x="158" y="114"/>
                      </a:lnTo>
                      <a:lnTo>
                        <a:pt x="158" y="122"/>
                      </a:lnTo>
                      <a:lnTo>
                        <a:pt x="158" y="122"/>
                      </a:lnTo>
                      <a:lnTo>
                        <a:pt x="158" y="130"/>
                      </a:lnTo>
                      <a:lnTo>
                        <a:pt x="156" y="136"/>
                      </a:lnTo>
                      <a:lnTo>
                        <a:pt x="152" y="144"/>
                      </a:lnTo>
                      <a:lnTo>
                        <a:pt x="148" y="148"/>
                      </a:lnTo>
                      <a:lnTo>
                        <a:pt x="142" y="154"/>
                      </a:lnTo>
                      <a:lnTo>
                        <a:pt x="136" y="156"/>
                      </a:lnTo>
                      <a:lnTo>
                        <a:pt x="128" y="158"/>
                      </a:lnTo>
                      <a:lnTo>
                        <a:pt x="120" y="160"/>
                      </a:lnTo>
                      <a:lnTo>
                        <a:pt x="120" y="160"/>
                      </a:lnTo>
                      <a:close/>
                      <a:moveTo>
                        <a:pt x="286" y="160"/>
                      </a:moveTo>
                      <a:lnTo>
                        <a:pt x="286" y="160"/>
                      </a:lnTo>
                      <a:lnTo>
                        <a:pt x="278" y="158"/>
                      </a:lnTo>
                      <a:lnTo>
                        <a:pt x="272" y="156"/>
                      </a:lnTo>
                      <a:lnTo>
                        <a:pt x="266" y="154"/>
                      </a:lnTo>
                      <a:lnTo>
                        <a:pt x="260" y="148"/>
                      </a:lnTo>
                      <a:lnTo>
                        <a:pt x="256" y="144"/>
                      </a:lnTo>
                      <a:lnTo>
                        <a:pt x="252" y="136"/>
                      </a:lnTo>
                      <a:lnTo>
                        <a:pt x="250" y="130"/>
                      </a:lnTo>
                      <a:lnTo>
                        <a:pt x="248" y="122"/>
                      </a:lnTo>
                      <a:lnTo>
                        <a:pt x="248" y="122"/>
                      </a:lnTo>
                      <a:lnTo>
                        <a:pt x="250" y="114"/>
                      </a:lnTo>
                      <a:lnTo>
                        <a:pt x="252" y="108"/>
                      </a:lnTo>
                      <a:lnTo>
                        <a:pt x="256" y="102"/>
                      </a:lnTo>
                      <a:lnTo>
                        <a:pt x="260" y="96"/>
                      </a:lnTo>
                      <a:lnTo>
                        <a:pt x="266" y="92"/>
                      </a:lnTo>
                      <a:lnTo>
                        <a:pt x="272" y="88"/>
                      </a:lnTo>
                      <a:lnTo>
                        <a:pt x="278" y="86"/>
                      </a:lnTo>
                      <a:lnTo>
                        <a:pt x="286" y="86"/>
                      </a:lnTo>
                      <a:lnTo>
                        <a:pt x="286" y="86"/>
                      </a:lnTo>
                      <a:lnTo>
                        <a:pt x="294" y="86"/>
                      </a:lnTo>
                      <a:lnTo>
                        <a:pt x="300" y="88"/>
                      </a:lnTo>
                      <a:lnTo>
                        <a:pt x="306" y="92"/>
                      </a:lnTo>
                      <a:lnTo>
                        <a:pt x="312" y="96"/>
                      </a:lnTo>
                      <a:lnTo>
                        <a:pt x="316" y="102"/>
                      </a:lnTo>
                      <a:lnTo>
                        <a:pt x="320" y="108"/>
                      </a:lnTo>
                      <a:lnTo>
                        <a:pt x="322" y="114"/>
                      </a:lnTo>
                      <a:lnTo>
                        <a:pt x="324" y="122"/>
                      </a:lnTo>
                      <a:lnTo>
                        <a:pt x="324" y="122"/>
                      </a:lnTo>
                      <a:lnTo>
                        <a:pt x="322" y="130"/>
                      </a:lnTo>
                      <a:lnTo>
                        <a:pt x="320" y="136"/>
                      </a:lnTo>
                      <a:lnTo>
                        <a:pt x="316" y="144"/>
                      </a:lnTo>
                      <a:lnTo>
                        <a:pt x="312" y="148"/>
                      </a:lnTo>
                      <a:lnTo>
                        <a:pt x="306" y="154"/>
                      </a:lnTo>
                      <a:lnTo>
                        <a:pt x="300" y="156"/>
                      </a:lnTo>
                      <a:lnTo>
                        <a:pt x="294" y="158"/>
                      </a:lnTo>
                      <a:lnTo>
                        <a:pt x="286" y="160"/>
                      </a:lnTo>
                      <a:lnTo>
                        <a:pt x="286" y="160"/>
                      </a:lnTo>
                      <a:close/>
                      <a:moveTo>
                        <a:pt x="452" y="160"/>
                      </a:moveTo>
                      <a:lnTo>
                        <a:pt x="452" y="160"/>
                      </a:lnTo>
                      <a:lnTo>
                        <a:pt x="444" y="158"/>
                      </a:lnTo>
                      <a:lnTo>
                        <a:pt x="436" y="156"/>
                      </a:lnTo>
                      <a:lnTo>
                        <a:pt x="430" y="154"/>
                      </a:lnTo>
                      <a:lnTo>
                        <a:pt x="424" y="148"/>
                      </a:lnTo>
                      <a:lnTo>
                        <a:pt x="420" y="144"/>
                      </a:lnTo>
                      <a:lnTo>
                        <a:pt x="418" y="136"/>
                      </a:lnTo>
                      <a:lnTo>
                        <a:pt x="414" y="130"/>
                      </a:lnTo>
                      <a:lnTo>
                        <a:pt x="414" y="122"/>
                      </a:lnTo>
                      <a:lnTo>
                        <a:pt x="414" y="122"/>
                      </a:lnTo>
                      <a:lnTo>
                        <a:pt x="414" y="114"/>
                      </a:lnTo>
                      <a:lnTo>
                        <a:pt x="418" y="108"/>
                      </a:lnTo>
                      <a:lnTo>
                        <a:pt x="420" y="102"/>
                      </a:lnTo>
                      <a:lnTo>
                        <a:pt x="424" y="96"/>
                      </a:lnTo>
                      <a:lnTo>
                        <a:pt x="430" y="92"/>
                      </a:lnTo>
                      <a:lnTo>
                        <a:pt x="436" y="88"/>
                      </a:lnTo>
                      <a:lnTo>
                        <a:pt x="444" y="86"/>
                      </a:lnTo>
                      <a:lnTo>
                        <a:pt x="452" y="86"/>
                      </a:lnTo>
                      <a:lnTo>
                        <a:pt x="452" y="86"/>
                      </a:lnTo>
                      <a:lnTo>
                        <a:pt x="458" y="86"/>
                      </a:lnTo>
                      <a:lnTo>
                        <a:pt x="466" y="88"/>
                      </a:lnTo>
                      <a:lnTo>
                        <a:pt x="472" y="92"/>
                      </a:lnTo>
                      <a:lnTo>
                        <a:pt x="478" y="96"/>
                      </a:lnTo>
                      <a:lnTo>
                        <a:pt x="482" y="102"/>
                      </a:lnTo>
                      <a:lnTo>
                        <a:pt x="486" y="108"/>
                      </a:lnTo>
                      <a:lnTo>
                        <a:pt x="488" y="114"/>
                      </a:lnTo>
                      <a:lnTo>
                        <a:pt x="488" y="122"/>
                      </a:lnTo>
                      <a:lnTo>
                        <a:pt x="488" y="122"/>
                      </a:lnTo>
                      <a:lnTo>
                        <a:pt x="488" y="130"/>
                      </a:lnTo>
                      <a:lnTo>
                        <a:pt x="486" y="136"/>
                      </a:lnTo>
                      <a:lnTo>
                        <a:pt x="482" y="144"/>
                      </a:lnTo>
                      <a:lnTo>
                        <a:pt x="478" y="148"/>
                      </a:lnTo>
                      <a:lnTo>
                        <a:pt x="472" y="154"/>
                      </a:lnTo>
                      <a:lnTo>
                        <a:pt x="466" y="156"/>
                      </a:lnTo>
                      <a:lnTo>
                        <a:pt x="458" y="158"/>
                      </a:lnTo>
                      <a:lnTo>
                        <a:pt x="452" y="160"/>
                      </a:lnTo>
                      <a:lnTo>
                        <a:pt x="452" y="160"/>
                      </a:lnTo>
                      <a:close/>
                      <a:moveTo>
                        <a:pt x="616" y="160"/>
                      </a:moveTo>
                      <a:lnTo>
                        <a:pt x="616" y="160"/>
                      </a:lnTo>
                      <a:lnTo>
                        <a:pt x="610" y="158"/>
                      </a:lnTo>
                      <a:lnTo>
                        <a:pt x="602" y="156"/>
                      </a:lnTo>
                      <a:lnTo>
                        <a:pt x="596" y="154"/>
                      </a:lnTo>
                      <a:lnTo>
                        <a:pt x="590" y="148"/>
                      </a:lnTo>
                      <a:lnTo>
                        <a:pt x="586" y="144"/>
                      </a:lnTo>
                      <a:lnTo>
                        <a:pt x="582" y="136"/>
                      </a:lnTo>
                      <a:lnTo>
                        <a:pt x="580" y="130"/>
                      </a:lnTo>
                      <a:lnTo>
                        <a:pt x="580" y="122"/>
                      </a:lnTo>
                      <a:lnTo>
                        <a:pt x="580" y="122"/>
                      </a:lnTo>
                      <a:lnTo>
                        <a:pt x="580" y="114"/>
                      </a:lnTo>
                      <a:lnTo>
                        <a:pt x="582" y="108"/>
                      </a:lnTo>
                      <a:lnTo>
                        <a:pt x="586" y="102"/>
                      </a:lnTo>
                      <a:lnTo>
                        <a:pt x="590" y="96"/>
                      </a:lnTo>
                      <a:lnTo>
                        <a:pt x="596" y="92"/>
                      </a:lnTo>
                      <a:lnTo>
                        <a:pt x="602" y="88"/>
                      </a:lnTo>
                      <a:lnTo>
                        <a:pt x="610" y="86"/>
                      </a:lnTo>
                      <a:lnTo>
                        <a:pt x="616" y="86"/>
                      </a:lnTo>
                      <a:lnTo>
                        <a:pt x="616" y="86"/>
                      </a:lnTo>
                      <a:lnTo>
                        <a:pt x="624" y="86"/>
                      </a:lnTo>
                      <a:lnTo>
                        <a:pt x="632" y="88"/>
                      </a:lnTo>
                      <a:lnTo>
                        <a:pt x="638" y="92"/>
                      </a:lnTo>
                      <a:lnTo>
                        <a:pt x="642" y="96"/>
                      </a:lnTo>
                      <a:lnTo>
                        <a:pt x="648" y="102"/>
                      </a:lnTo>
                      <a:lnTo>
                        <a:pt x="650" y="108"/>
                      </a:lnTo>
                      <a:lnTo>
                        <a:pt x="654" y="114"/>
                      </a:lnTo>
                      <a:lnTo>
                        <a:pt x="654" y="122"/>
                      </a:lnTo>
                      <a:lnTo>
                        <a:pt x="654" y="122"/>
                      </a:lnTo>
                      <a:lnTo>
                        <a:pt x="654" y="130"/>
                      </a:lnTo>
                      <a:lnTo>
                        <a:pt x="650" y="136"/>
                      </a:lnTo>
                      <a:lnTo>
                        <a:pt x="648" y="144"/>
                      </a:lnTo>
                      <a:lnTo>
                        <a:pt x="642" y="148"/>
                      </a:lnTo>
                      <a:lnTo>
                        <a:pt x="638" y="154"/>
                      </a:lnTo>
                      <a:lnTo>
                        <a:pt x="632" y="156"/>
                      </a:lnTo>
                      <a:lnTo>
                        <a:pt x="624" y="158"/>
                      </a:lnTo>
                      <a:lnTo>
                        <a:pt x="616" y="160"/>
                      </a:lnTo>
                      <a:lnTo>
                        <a:pt x="616" y="160"/>
                      </a:lnTo>
                      <a:close/>
                      <a:moveTo>
                        <a:pt x="782" y="160"/>
                      </a:moveTo>
                      <a:lnTo>
                        <a:pt x="782" y="160"/>
                      </a:lnTo>
                      <a:lnTo>
                        <a:pt x="774" y="158"/>
                      </a:lnTo>
                      <a:lnTo>
                        <a:pt x="768" y="156"/>
                      </a:lnTo>
                      <a:lnTo>
                        <a:pt x="762" y="154"/>
                      </a:lnTo>
                      <a:lnTo>
                        <a:pt x="756" y="148"/>
                      </a:lnTo>
                      <a:lnTo>
                        <a:pt x="752" y="144"/>
                      </a:lnTo>
                      <a:lnTo>
                        <a:pt x="748" y="136"/>
                      </a:lnTo>
                      <a:lnTo>
                        <a:pt x="746" y="130"/>
                      </a:lnTo>
                      <a:lnTo>
                        <a:pt x="744" y="122"/>
                      </a:lnTo>
                      <a:lnTo>
                        <a:pt x="744" y="122"/>
                      </a:lnTo>
                      <a:lnTo>
                        <a:pt x="746" y="114"/>
                      </a:lnTo>
                      <a:lnTo>
                        <a:pt x="748" y="108"/>
                      </a:lnTo>
                      <a:lnTo>
                        <a:pt x="752" y="102"/>
                      </a:lnTo>
                      <a:lnTo>
                        <a:pt x="756" y="96"/>
                      </a:lnTo>
                      <a:lnTo>
                        <a:pt x="762" y="92"/>
                      </a:lnTo>
                      <a:lnTo>
                        <a:pt x="768" y="88"/>
                      </a:lnTo>
                      <a:lnTo>
                        <a:pt x="774" y="86"/>
                      </a:lnTo>
                      <a:lnTo>
                        <a:pt x="782" y="86"/>
                      </a:lnTo>
                      <a:lnTo>
                        <a:pt x="782" y="86"/>
                      </a:lnTo>
                      <a:lnTo>
                        <a:pt x="790" y="86"/>
                      </a:lnTo>
                      <a:lnTo>
                        <a:pt x="796" y="88"/>
                      </a:lnTo>
                      <a:lnTo>
                        <a:pt x="802" y="92"/>
                      </a:lnTo>
                      <a:lnTo>
                        <a:pt x="808" y="96"/>
                      </a:lnTo>
                      <a:lnTo>
                        <a:pt x="812" y="102"/>
                      </a:lnTo>
                      <a:lnTo>
                        <a:pt x="816" y="108"/>
                      </a:lnTo>
                      <a:lnTo>
                        <a:pt x="818" y="114"/>
                      </a:lnTo>
                      <a:lnTo>
                        <a:pt x="820" y="122"/>
                      </a:lnTo>
                      <a:lnTo>
                        <a:pt x="820" y="122"/>
                      </a:lnTo>
                      <a:lnTo>
                        <a:pt x="818" y="130"/>
                      </a:lnTo>
                      <a:lnTo>
                        <a:pt x="816" y="136"/>
                      </a:lnTo>
                      <a:lnTo>
                        <a:pt x="812" y="144"/>
                      </a:lnTo>
                      <a:lnTo>
                        <a:pt x="808" y="148"/>
                      </a:lnTo>
                      <a:lnTo>
                        <a:pt x="802" y="154"/>
                      </a:lnTo>
                      <a:lnTo>
                        <a:pt x="796" y="156"/>
                      </a:lnTo>
                      <a:lnTo>
                        <a:pt x="790" y="158"/>
                      </a:lnTo>
                      <a:lnTo>
                        <a:pt x="782" y="160"/>
                      </a:lnTo>
                      <a:lnTo>
                        <a:pt x="782" y="160"/>
                      </a:lnTo>
                      <a:close/>
                      <a:moveTo>
                        <a:pt x="948" y="160"/>
                      </a:moveTo>
                      <a:lnTo>
                        <a:pt x="948" y="160"/>
                      </a:lnTo>
                      <a:lnTo>
                        <a:pt x="940" y="158"/>
                      </a:lnTo>
                      <a:lnTo>
                        <a:pt x="932" y="156"/>
                      </a:lnTo>
                      <a:lnTo>
                        <a:pt x="926" y="154"/>
                      </a:lnTo>
                      <a:lnTo>
                        <a:pt x="920" y="148"/>
                      </a:lnTo>
                      <a:lnTo>
                        <a:pt x="916" y="144"/>
                      </a:lnTo>
                      <a:lnTo>
                        <a:pt x="912" y="136"/>
                      </a:lnTo>
                      <a:lnTo>
                        <a:pt x="910" y="130"/>
                      </a:lnTo>
                      <a:lnTo>
                        <a:pt x="910" y="122"/>
                      </a:lnTo>
                      <a:lnTo>
                        <a:pt x="910" y="122"/>
                      </a:lnTo>
                      <a:lnTo>
                        <a:pt x="910" y="114"/>
                      </a:lnTo>
                      <a:lnTo>
                        <a:pt x="912" y="108"/>
                      </a:lnTo>
                      <a:lnTo>
                        <a:pt x="916" y="102"/>
                      </a:lnTo>
                      <a:lnTo>
                        <a:pt x="920" y="96"/>
                      </a:lnTo>
                      <a:lnTo>
                        <a:pt x="926" y="92"/>
                      </a:lnTo>
                      <a:lnTo>
                        <a:pt x="932" y="88"/>
                      </a:lnTo>
                      <a:lnTo>
                        <a:pt x="940" y="86"/>
                      </a:lnTo>
                      <a:lnTo>
                        <a:pt x="948" y="86"/>
                      </a:lnTo>
                      <a:lnTo>
                        <a:pt x="948" y="86"/>
                      </a:lnTo>
                      <a:lnTo>
                        <a:pt x="954" y="86"/>
                      </a:lnTo>
                      <a:lnTo>
                        <a:pt x="962" y="88"/>
                      </a:lnTo>
                      <a:lnTo>
                        <a:pt x="968" y="92"/>
                      </a:lnTo>
                      <a:lnTo>
                        <a:pt x="974" y="96"/>
                      </a:lnTo>
                      <a:lnTo>
                        <a:pt x="978" y="102"/>
                      </a:lnTo>
                      <a:lnTo>
                        <a:pt x="982" y="108"/>
                      </a:lnTo>
                      <a:lnTo>
                        <a:pt x="984" y="114"/>
                      </a:lnTo>
                      <a:lnTo>
                        <a:pt x="984" y="122"/>
                      </a:lnTo>
                      <a:lnTo>
                        <a:pt x="984" y="122"/>
                      </a:lnTo>
                      <a:lnTo>
                        <a:pt x="984" y="130"/>
                      </a:lnTo>
                      <a:lnTo>
                        <a:pt x="982" y="136"/>
                      </a:lnTo>
                      <a:lnTo>
                        <a:pt x="978" y="144"/>
                      </a:lnTo>
                      <a:lnTo>
                        <a:pt x="974" y="148"/>
                      </a:lnTo>
                      <a:lnTo>
                        <a:pt x="968" y="154"/>
                      </a:lnTo>
                      <a:lnTo>
                        <a:pt x="962" y="156"/>
                      </a:lnTo>
                      <a:lnTo>
                        <a:pt x="954" y="158"/>
                      </a:lnTo>
                      <a:lnTo>
                        <a:pt x="948" y="160"/>
                      </a:lnTo>
                      <a:lnTo>
                        <a:pt x="948" y="160"/>
                      </a:lnTo>
                      <a:close/>
                      <a:moveTo>
                        <a:pt x="1112" y="160"/>
                      </a:moveTo>
                      <a:lnTo>
                        <a:pt x="1112" y="160"/>
                      </a:lnTo>
                      <a:lnTo>
                        <a:pt x="1104" y="158"/>
                      </a:lnTo>
                      <a:lnTo>
                        <a:pt x="1098" y="156"/>
                      </a:lnTo>
                      <a:lnTo>
                        <a:pt x="1092" y="154"/>
                      </a:lnTo>
                      <a:lnTo>
                        <a:pt x="1086" y="148"/>
                      </a:lnTo>
                      <a:lnTo>
                        <a:pt x="1082" y="144"/>
                      </a:lnTo>
                      <a:lnTo>
                        <a:pt x="1078" y="136"/>
                      </a:lnTo>
                      <a:lnTo>
                        <a:pt x="1076" y="130"/>
                      </a:lnTo>
                      <a:lnTo>
                        <a:pt x="1076" y="122"/>
                      </a:lnTo>
                      <a:lnTo>
                        <a:pt x="1076" y="122"/>
                      </a:lnTo>
                      <a:lnTo>
                        <a:pt x="1076" y="114"/>
                      </a:lnTo>
                      <a:lnTo>
                        <a:pt x="1078" y="108"/>
                      </a:lnTo>
                      <a:lnTo>
                        <a:pt x="1082" y="102"/>
                      </a:lnTo>
                      <a:lnTo>
                        <a:pt x="1086" y="96"/>
                      </a:lnTo>
                      <a:lnTo>
                        <a:pt x="1092" y="92"/>
                      </a:lnTo>
                      <a:lnTo>
                        <a:pt x="1098" y="88"/>
                      </a:lnTo>
                      <a:lnTo>
                        <a:pt x="1104" y="86"/>
                      </a:lnTo>
                      <a:lnTo>
                        <a:pt x="1112" y="86"/>
                      </a:lnTo>
                      <a:lnTo>
                        <a:pt x="1112" y="86"/>
                      </a:lnTo>
                      <a:lnTo>
                        <a:pt x="1120" y="86"/>
                      </a:lnTo>
                      <a:lnTo>
                        <a:pt x="1126" y="88"/>
                      </a:lnTo>
                      <a:lnTo>
                        <a:pt x="1134" y="92"/>
                      </a:lnTo>
                      <a:lnTo>
                        <a:pt x="1138" y="96"/>
                      </a:lnTo>
                      <a:lnTo>
                        <a:pt x="1144" y="102"/>
                      </a:lnTo>
                      <a:lnTo>
                        <a:pt x="1146" y="108"/>
                      </a:lnTo>
                      <a:lnTo>
                        <a:pt x="1148" y="114"/>
                      </a:lnTo>
                      <a:lnTo>
                        <a:pt x="1150" y="122"/>
                      </a:lnTo>
                      <a:lnTo>
                        <a:pt x="1150" y="122"/>
                      </a:lnTo>
                      <a:lnTo>
                        <a:pt x="1148" y="130"/>
                      </a:lnTo>
                      <a:lnTo>
                        <a:pt x="1146" y="136"/>
                      </a:lnTo>
                      <a:lnTo>
                        <a:pt x="1144" y="144"/>
                      </a:lnTo>
                      <a:lnTo>
                        <a:pt x="1138" y="148"/>
                      </a:lnTo>
                      <a:lnTo>
                        <a:pt x="1134" y="154"/>
                      </a:lnTo>
                      <a:lnTo>
                        <a:pt x="1126" y="156"/>
                      </a:lnTo>
                      <a:lnTo>
                        <a:pt x="1120" y="158"/>
                      </a:lnTo>
                      <a:lnTo>
                        <a:pt x="1112" y="160"/>
                      </a:lnTo>
                      <a:lnTo>
                        <a:pt x="1112" y="160"/>
                      </a:lnTo>
                      <a:close/>
                      <a:moveTo>
                        <a:pt x="1278" y="160"/>
                      </a:moveTo>
                      <a:lnTo>
                        <a:pt x="1278" y="160"/>
                      </a:lnTo>
                      <a:lnTo>
                        <a:pt x="1270" y="158"/>
                      </a:lnTo>
                      <a:lnTo>
                        <a:pt x="1264" y="156"/>
                      </a:lnTo>
                      <a:lnTo>
                        <a:pt x="1256" y="154"/>
                      </a:lnTo>
                      <a:lnTo>
                        <a:pt x="1252" y="148"/>
                      </a:lnTo>
                      <a:lnTo>
                        <a:pt x="1246" y="144"/>
                      </a:lnTo>
                      <a:lnTo>
                        <a:pt x="1244" y="136"/>
                      </a:lnTo>
                      <a:lnTo>
                        <a:pt x="1242" y="130"/>
                      </a:lnTo>
                      <a:lnTo>
                        <a:pt x="1240" y="122"/>
                      </a:lnTo>
                      <a:lnTo>
                        <a:pt x="1240" y="122"/>
                      </a:lnTo>
                      <a:lnTo>
                        <a:pt x="1242" y="114"/>
                      </a:lnTo>
                      <a:lnTo>
                        <a:pt x="1244" y="108"/>
                      </a:lnTo>
                      <a:lnTo>
                        <a:pt x="1246" y="102"/>
                      </a:lnTo>
                      <a:lnTo>
                        <a:pt x="1252" y="96"/>
                      </a:lnTo>
                      <a:lnTo>
                        <a:pt x="1256" y="92"/>
                      </a:lnTo>
                      <a:lnTo>
                        <a:pt x="1264" y="88"/>
                      </a:lnTo>
                      <a:lnTo>
                        <a:pt x="1270" y="86"/>
                      </a:lnTo>
                      <a:lnTo>
                        <a:pt x="1278" y="86"/>
                      </a:lnTo>
                      <a:lnTo>
                        <a:pt x="1278" y="86"/>
                      </a:lnTo>
                      <a:lnTo>
                        <a:pt x="1286" y="86"/>
                      </a:lnTo>
                      <a:lnTo>
                        <a:pt x="1292" y="88"/>
                      </a:lnTo>
                      <a:lnTo>
                        <a:pt x="1298" y="92"/>
                      </a:lnTo>
                      <a:lnTo>
                        <a:pt x="1304" y="96"/>
                      </a:lnTo>
                      <a:lnTo>
                        <a:pt x="1308" y="102"/>
                      </a:lnTo>
                      <a:lnTo>
                        <a:pt x="1312" y="108"/>
                      </a:lnTo>
                      <a:lnTo>
                        <a:pt x="1314" y="114"/>
                      </a:lnTo>
                      <a:lnTo>
                        <a:pt x="1314" y="122"/>
                      </a:lnTo>
                      <a:lnTo>
                        <a:pt x="1314" y="122"/>
                      </a:lnTo>
                      <a:lnTo>
                        <a:pt x="1314" y="130"/>
                      </a:lnTo>
                      <a:lnTo>
                        <a:pt x="1312" y="136"/>
                      </a:lnTo>
                      <a:lnTo>
                        <a:pt x="1308" y="144"/>
                      </a:lnTo>
                      <a:lnTo>
                        <a:pt x="1304" y="148"/>
                      </a:lnTo>
                      <a:lnTo>
                        <a:pt x="1298" y="154"/>
                      </a:lnTo>
                      <a:lnTo>
                        <a:pt x="1292" y="156"/>
                      </a:lnTo>
                      <a:lnTo>
                        <a:pt x="1286" y="158"/>
                      </a:lnTo>
                      <a:lnTo>
                        <a:pt x="1278" y="160"/>
                      </a:lnTo>
                      <a:lnTo>
                        <a:pt x="1278" y="160"/>
                      </a:lnTo>
                      <a:close/>
                    </a:path>
                  </a:pathLst>
                </a:custGeom>
                <a:solidFill>
                  <a:srgbClr val="F7F8F8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7" name="Freeform 72"/>
                <p:cNvSpPr>
                  <a:spLocks/>
                </p:cNvSpPr>
                <p:nvPr/>
              </p:nvSpPr>
              <p:spPr bwMode="auto">
                <a:xfrm>
                  <a:off x="7164388" y="935038"/>
                  <a:ext cx="311150" cy="311150"/>
                </a:xfrm>
                <a:custGeom>
                  <a:avLst/>
                  <a:gdLst/>
                  <a:ahLst/>
                  <a:cxnLst>
                    <a:cxn ang="0">
                      <a:pos x="196" y="196"/>
                    </a:cxn>
                    <a:cxn ang="0">
                      <a:pos x="0" y="196"/>
                    </a:cxn>
                    <a:cxn ang="0">
                      <a:pos x="0" y="0"/>
                    </a:cxn>
                    <a:cxn ang="0">
                      <a:pos x="196" y="196"/>
                    </a:cxn>
                  </a:cxnLst>
                  <a:rect l="0" t="0" r="r" b="b"/>
                  <a:pathLst>
                    <a:path w="196" h="196">
                      <a:moveTo>
                        <a:pt x="196" y="196"/>
                      </a:moveTo>
                      <a:lnTo>
                        <a:pt x="0" y="196"/>
                      </a:lnTo>
                      <a:lnTo>
                        <a:pt x="0" y="0"/>
                      </a:lnTo>
                      <a:lnTo>
                        <a:pt x="196" y="196"/>
                      </a:lnTo>
                      <a:close/>
                    </a:path>
                  </a:pathLst>
                </a:custGeom>
                <a:solidFill>
                  <a:srgbClr val="CFCFCE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8" name="Freeform 73"/>
                <p:cNvSpPr>
                  <a:spLocks/>
                </p:cNvSpPr>
                <p:nvPr/>
              </p:nvSpPr>
              <p:spPr bwMode="auto">
                <a:xfrm>
                  <a:off x="4478338" y="1287463"/>
                  <a:ext cx="3086100" cy="1428750"/>
                </a:xfrm>
                <a:custGeom>
                  <a:avLst/>
                  <a:gdLst/>
                  <a:ahLst/>
                  <a:cxnLst>
                    <a:cxn ang="0">
                      <a:pos x="1668" y="42"/>
                    </a:cxn>
                    <a:cxn ang="0">
                      <a:pos x="1668" y="42"/>
                    </a:cxn>
                    <a:cxn ang="0">
                      <a:pos x="1664" y="34"/>
                    </a:cxn>
                    <a:cxn ang="0">
                      <a:pos x="1658" y="26"/>
                    </a:cxn>
                    <a:cxn ang="0">
                      <a:pos x="1652" y="18"/>
                    </a:cxn>
                    <a:cxn ang="0">
                      <a:pos x="1646" y="12"/>
                    </a:cxn>
                    <a:cxn ang="0">
                      <a:pos x="1646" y="12"/>
                    </a:cxn>
                    <a:cxn ang="0">
                      <a:pos x="1636" y="8"/>
                    </a:cxn>
                    <a:cxn ang="0">
                      <a:pos x="1628" y="4"/>
                    </a:cxn>
                    <a:cxn ang="0">
                      <a:pos x="1618" y="2"/>
                    </a:cxn>
                    <a:cxn ang="0">
                      <a:pos x="1610" y="0"/>
                    </a:cxn>
                    <a:cxn ang="0">
                      <a:pos x="60" y="0"/>
                    </a:cxn>
                    <a:cxn ang="0">
                      <a:pos x="60" y="0"/>
                    </a:cxn>
                    <a:cxn ang="0">
                      <a:pos x="46" y="2"/>
                    </a:cxn>
                    <a:cxn ang="0">
                      <a:pos x="32" y="6"/>
                    </a:cxn>
                    <a:cxn ang="0">
                      <a:pos x="20" y="14"/>
                    </a:cxn>
                    <a:cxn ang="0">
                      <a:pos x="10" y="26"/>
                    </a:cxn>
                    <a:cxn ang="0">
                      <a:pos x="10" y="26"/>
                    </a:cxn>
                    <a:cxn ang="0">
                      <a:pos x="4" y="38"/>
                    </a:cxn>
                    <a:cxn ang="0">
                      <a:pos x="0" y="52"/>
                    </a:cxn>
                    <a:cxn ang="0">
                      <a:pos x="0" y="66"/>
                    </a:cxn>
                    <a:cxn ang="0">
                      <a:pos x="2" y="80"/>
                    </a:cxn>
                    <a:cxn ang="0">
                      <a:pos x="268" y="900"/>
                    </a:cxn>
                    <a:cxn ang="0">
                      <a:pos x="1944" y="900"/>
                    </a:cxn>
                    <a:cxn ang="0">
                      <a:pos x="1668" y="42"/>
                    </a:cxn>
                  </a:cxnLst>
                  <a:rect l="0" t="0" r="r" b="b"/>
                  <a:pathLst>
                    <a:path w="1944" h="900">
                      <a:moveTo>
                        <a:pt x="1668" y="42"/>
                      </a:moveTo>
                      <a:lnTo>
                        <a:pt x="1668" y="42"/>
                      </a:lnTo>
                      <a:lnTo>
                        <a:pt x="1664" y="34"/>
                      </a:lnTo>
                      <a:lnTo>
                        <a:pt x="1658" y="26"/>
                      </a:lnTo>
                      <a:lnTo>
                        <a:pt x="1652" y="18"/>
                      </a:lnTo>
                      <a:lnTo>
                        <a:pt x="1646" y="12"/>
                      </a:lnTo>
                      <a:lnTo>
                        <a:pt x="1646" y="12"/>
                      </a:lnTo>
                      <a:lnTo>
                        <a:pt x="1636" y="8"/>
                      </a:lnTo>
                      <a:lnTo>
                        <a:pt x="1628" y="4"/>
                      </a:lnTo>
                      <a:lnTo>
                        <a:pt x="1618" y="2"/>
                      </a:lnTo>
                      <a:lnTo>
                        <a:pt x="1610" y="0"/>
                      </a:lnTo>
                      <a:lnTo>
                        <a:pt x="60" y="0"/>
                      </a:lnTo>
                      <a:lnTo>
                        <a:pt x="60" y="0"/>
                      </a:lnTo>
                      <a:lnTo>
                        <a:pt x="46" y="2"/>
                      </a:lnTo>
                      <a:lnTo>
                        <a:pt x="32" y="6"/>
                      </a:lnTo>
                      <a:lnTo>
                        <a:pt x="20" y="14"/>
                      </a:lnTo>
                      <a:lnTo>
                        <a:pt x="10" y="26"/>
                      </a:lnTo>
                      <a:lnTo>
                        <a:pt x="10" y="26"/>
                      </a:lnTo>
                      <a:lnTo>
                        <a:pt x="4" y="38"/>
                      </a:lnTo>
                      <a:lnTo>
                        <a:pt x="0" y="52"/>
                      </a:lnTo>
                      <a:lnTo>
                        <a:pt x="0" y="66"/>
                      </a:lnTo>
                      <a:lnTo>
                        <a:pt x="2" y="80"/>
                      </a:lnTo>
                      <a:lnTo>
                        <a:pt x="268" y="900"/>
                      </a:lnTo>
                      <a:lnTo>
                        <a:pt x="1944" y="900"/>
                      </a:lnTo>
                      <a:lnTo>
                        <a:pt x="1668" y="42"/>
                      </a:lnTo>
                      <a:close/>
                    </a:path>
                  </a:pathLst>
                </a:custGeom>
                <a:solidFill>
                  <a:srgbClr val="FBC153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914400" rtl="0" eaLnBrk="1" latinLnBrk="1" hangingPunct="1"/>
                  <a:endParaRPr lang="ko-KR" altLang="en-US" sz="18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개체 틀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545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B130F-A908-445E-8E7B-906E66EDCC1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제목 개체 틀 2"/>
          <p:cNvSpPr txBox="1">
            <a:spLocks/>
          </p:cNvSpPr>
          <p:nvPr userDrawn="1"/>
        </p:nvSpPr>
        <p:spPr>
          <a:xfrm>
            <a:off x="459129" y="881605"/>
            <a:ext cx="8229600" cy="454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ko-KR" altLang="en-US" sz="1600" kern="1200" dirty="0" smtClean="0">
                <a:solidFill>
                  <a:schemeClr val="bg1"/>
                </a:solidFill>
                <a:latin typeface="Tahoma" pitchFamily="34" charset="0"/>
                <a:ea typeface="+mn-ea"/>
                <a:cs typeface="Tahoma" pitchFamily="34" charset="0"/>
              </a:rPr>
              <a:t>마스터 제목 스타일 편집</a:t>
            </a:r>
            <a:endParaRPr kumimoji="1" lang="ko-KR" altLang="en-US" sz="1600" kern="1200" dirty="0">
              <a:solidFill>
                <a:schemeClr val="bg1"/>
              </a:solidFill>
              <a:latin typeface="Tahoma" pitchFamily="34" charset="0"/>
              <a:ea typeface="+mn-ea"/>
              <a:cs typeface="Tahoma" pitchFamily="34" charset="0"/>
            </a:endParaRPr>
          </a:p>
        </p:txBody>
      </p:sp>
      <p:sp>
        <p:nvSpPr>
          <p:cNvPr id="12" name="제목 개체 틀 2"/>
          <p:cNvSpPr txBox="1">
            <a:spLocks/>
          </p:cNvSpPr>
          <p:nvPr userDrawn="1"/>
        </p:nvSpPr>
        <p:spPr>
          <a:xfrm>
            <a:off x="470700" y="924763"/>
            <a:ext cx="8229600" cy="4545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4000" b="1" kern="1200" dirty="0">
                <a:solidFill>
                  <a:schemeClr val="bg1"/>
                </a:solidFill>
                <a:latin typeface="Tahoma" pitchFamily="34" charset="0"/>
                <a:ea typeface="나눔고딕" pitchFamily="50" charset="-127"/>
                <a:cs typeface="Tahoma" pitchFamily="34" charset="0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제목 개체 틀 2"/>
          <p:cNvSpPr txBox="1">
            <a:spLocks/>
          </p:cNvSpPr>
          <p:nvPr userDrawn="1"/>
        </p:nvSpPr>
        <p:spPr>
          <a:xfrm>
            <a:off x="464915" y="1035198"/>
            <a:ext cx="8229600" cy="4545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3800" b="1" kern="1200" dirty="0">
                <a:solidFill>
                  <a:schemeClr val="bg1"/>
                </a:solidFill>
                <a:latin typeface="Tahoma" pitchFamily="34" charset="0"/>
                <a:ea typeface="나눔고딕" pitchFamily="50" charset="-127"/>
                <a:cs typeface="Tahoma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49" r:id="rId3"/>
    <p:sldLayoutId id="2147483665" r:id="rId4"/>
    <p:sldLayoutId id="2147483650" r:id="rId5"/>
    <p:sldLayoutId id="2147483651" r:id="rId6"/>
    <p:sldLayoutId id="2147483684" r:id="rId7"/>
    <p:sldLayoutId id="2147483671" r:id="rId8"/>
    <p:sldLayoutId id="2147483669" r:id="rId9"/>
    <p:sldLayoutId id="2147483668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spcBef>
          <a:spcPct val="0"/>
        </a:spcBef>
        <a:buNone/>
        <a:defRPr lang="ko-KR" altLang="en-US" sz="3800" b="1" kern="1200" dirty="0">
          <a:solidFill>
            <a:schemeClr val="bg1"/>
          </a:solidFill>
          <a:latin typeface="Tahoma" pitchFamily="34" charset="0"/>
          <a:ea typeface="나눔고딕" pitchFamily="50" charset="-127"/>
          <a:cs typeface="Tahoma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b="1" kern="1200" dirty="0" smtClean="0">
          <a:solidFill>
            <a:srgbClr val="7030A0"/>
          </a:solidFill>
          <a:latin typeface="맑은 고딕" panose="020B0503020000020004" pitchFamily="50" charset="-127"/>
          <a:ea typeface="맑은 고딕" panose="020B0503020000020004" pitchFamily="50" charset="-127"/>
          <a:cs typeface="Tahoma" pitchFamily="34" charset="0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600" b="0" kern="1200" dirty="0" smtClean="0">
          <a:solidFill>
            <a:srgbClr val="175079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500" kern="1200" dirty="0" smtClean="0">
          <a:solidFill>
            <a:schemeClr val="accent5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74790-609E-4709-843C-74DE14E574F0}" type="datetimeFigureOut">
              <a:rPr lang="ko-KR" altLang="en-US" smtClean="0"/>
              <a:t>2021-01-01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1E8952-81A4-411E-B1EB-37F2AC7984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746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developers.google.com/machine-learning/crash-course/fitter/graph?hl=ko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aver.com/samsjang/221033626685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681374" y="1904730"/>
            <a:ext cx="5747086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회귀와 </a:t>
            </a:r>
            <a:r>
              <a:rPr lang="ko-KR" altLang="en-U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분류</a:t>
            </a:r>
            <a:endParaRPr lang="en-US" altLang="ko-KR" sz="5400" b="0" cap="none" spc="0" dirty="0" smtClean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en-US" altLang="ko-KR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(regression </a:t>
            </a:r>
          </a:p>
          <a:p>
            <a:pPr algn="ctr"/>
            <a:r>
              <a:rPr lang="en-US" altLang="ko-KR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and classification</a:t>
            </a:r>
            <a:r>
              <a:rPr lang="en-US" altLang="ko-KR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)</a:t>
            </a:r>
            <a:endParaRPr lang="en-US" altLang="ko-KR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1074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가설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머신 </a:t>
            </a:r>
            <a:r>
              <a:rPr lang="ko-KR" altLang="en-US" dirty="0" smtClean="0"/>
              <a:t>러닝</a:t>
            </a:r>
            <a:r>
              <a:rPr lang="en-US" altLang="ko-KR" dirty="0" smtClean="0"/>
              <a:t>: y</a:t>
            </a:r>
            <a:r>
              <a:rPr lang="ko-KR" altLang="en-US" dirty="0"/>
              <a:t>와 </a:t>
            </a:r>
            <a:r>
              <a:rPr lang="en-US" altLang="ko-KR" dirty="0"/>
              <a:t>x</a:t>
            </a:r>
            <a:r>
              <a:rPr lang="ko-KR" altLang="en-US" dirty="0"/>
              <a:t>간의 관계를 유추한 식을 가설</a:t>
            </a:r>
            <a:r>
              <a:rPr lang="en-US" altLang="ko-KR" dirty="0"/>
              <a:t>(Hypothesis) 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H(x</a:t>
            </a:r>
            <a:r>
              <a:rPr lang="en-US" altLang="ko-KR" dirty="0"/>
              <a:t>)</a:t>
            </a:r>
            <a:r>
              <a:rPr lang="ko-KR" altLang="en-US" dirty="0"/>
              <a:t>에서 </a:t>
            </a:r>
            <a:r>
              <a:rPr lang="en-US" altLang="ko-KR" dirty="0"/>
              <a:t>H</a:t>
            </a:r>
            <a:r>
              <a:rPr lang="ko-KR" altLang="en-US" dirty="0"/>
              <a:t>는 </a:t>
            </a:r>
            <a:r>
              <a:rPr lang="en-US" altLang="ko-KR" dirty="0"/>
              <a:t>Hypothesis</a:t>
            </a:r>
            <a:r>
              <a:rPr lang="ko-KR" altLang="en-US" dirty="0"/>
              <a:t>를 </a:t>
            </a:r>
            <a:r>
              <a:rPr lang="ko-KR" altLang="en-US" dirty="0" smtClean="0"/>
              <a:t>의미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/>
              <a:t>선형 회귀에서 해야할 일은 결국 적절한 </a:t>
            </a:r>
            <a:r>
              <a:rPr lang="en-US" altLang="ko-KR" dirty="0"/>
              <a:t>W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를 찾아내는 </a:t>
            </a:r>
            <a:r>
              <a:rPr lang="ko-KR" altLang="en-US" dirty="0" smtClean="0"/>
              <a:t>일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딥러닝</a:t>
            </a:r>
            <a:r>
              <a:rPr lang="en-US" altLang="ko-KR" dirty="0" smtClean="0"/>
              <a:t> </a:t>
            </a:r>
            <a:r>
              <a:rPr lang="ko-KR" altLang="en-US" dirty="0"/>
              <a:t>알고리즘이 하는 것이 바로 적절한 </a:t>
            </a:r>
            <a:r>
              <a:rPr lang="en-US" altLang="ko-KR" dirty="0"/>
              <a:t>W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를 찾아내는 </a:t>
            </a:r>
            <a:r>
              <a:rPr lang="ko-KR" altLang="en-US" dirty="0" smtClean="0"/>
              <a:t>일</a:t>
            </a:r>
            <a:endParaRPr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812" y="1956497"/>
            <a:ext cx="5334000" cy="35502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77490" y="1956497"/>
            <a:ext cx="1443024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W:</a:t>
            </a:r>
            <a:r>
              <a:rPr lang="ko-KR" altLang="en-US" sz="12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기울기</a:t>
            </a:r>
            <a:r>
              <a:rPr lang="en-US" altLang="ko-KR" sz="12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, </a:t>
            </a:r>
            <a:r>
              <a:rPr lang="ko-KR" altLang="en-US" sz="12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가중치</a:t>
            </a:r>
            <a:endParaRPr lang="en-US" altLang="ko-KR" sz="1200" b="1" dirty="0" smtClean="0">
              <a:solidFill>
                <a:srgbClr val="7030A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ahoma" pitchFamily="34" charset="0"/>
            </a:endParaRPr>
          </a:p>
          <a:p>
            <a:r>
              <a:rPr lang="en-US" altLang="ko-KR" sz="12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b: </a:t>
            </a:r>
            <a:r>
              <a:rPr lang="ko-KR" altLang="en-US" sz="12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절편</a:t>
            </a:r>
            <a:r>
              <a:rPr lang="en-US" altLang="ko-KR" sz="12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, </a:t>
            </a:r>
            <a:r>
              <a:rPr lang="ko-KR" altLang="en-US" sz="12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편향</a:t>
            </a:r>
            <a:r>
              <a:rPr lang="en-US" altLang="ko-KR" sz="12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  </a:t>
            </a:r>
            <a:endParaRPr lang="ko-KR" altLang="en-US" sz="1200" b="1" dirty="0" smtClean="0">
              <a:solidFill>
                <a:srgbClr val="7030A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ahoma" pitchFamily="34" charset="0"/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743340" y="3603101"/>
            <a:ext cx="3059212" cy="273653"/>
          </a:xfrm>
          <a:prstGeom prst="wedgeRoundRectCallout">
            <a:avLst>
              <a:gd name="adj1" fmla="val -19391"/>
              <a:gd name="adj2" fmla="val -348391"/>
              <a:gd name="adj3" fmla="val 16667"/>
            </a:avLst>
          </a:prstGeom>
          <a:noFill/>
          <a:ln w="15875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rgbClr val="0000FF"/>
                </a:solidFill>
              </a:rPr>
              <a:t>이 선이</a:t>
            </a:r>
            <a:r>
              <a:rPr lang="en-US" altLang="ko-KR" sz="1100" dirty="0" smtClean="0">
                <a:solidFill>
                  <a:srgbClr val="0000FF"/>
                </a:solidFill>
              </a:rPr>
              <a:t> </a:t>
            </a:r>
            <a:r>
              <a:rPr lang="ko-KR" altLang="en-US" sz="1100" dirty="0" smtClean="0">
                <a:solidFill>
                  <a:srgbClr val="0000FF"/>
                </a:solidFill>
              </a:rPr>
              <a:t>점의 표현하는 가장 근접한 직선</a:t>
            </a:r>
            <a:endParaRPr lang="ko-KR" altLang="en-US" sz="11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45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손실 함수</a:t>
            </a:r>
            <a:r>
              <a:rPr lang="en-US" altLang="ko-KR" dirty="0" smtClean="0"/>
              <a:t>(Loss </a:t>
            </a:r>
            <a:r>
              <a:rPr lang="en-US" altLang="ko-KR" dirty="0"/>
              <a:t>function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머신 러닝은 </a:t>
            </a:r>
            <a:r>
              <a:rPr lang="en-US" altLang="ko-KR" dirty="0"/>
              <a:t>W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를 찾기 </a:t>
            </a:r>
            <a:r>
              <a:rPr lang="ko-KR" altLang="en-US" dirty="0" smtClean="0"/>
              <a:t>위해서</a:t>
            </a:r>
            <a:endParaRPr lang="en-US" altLang="ko-KR" dirty="0" smtClean="0"/>
          </a:p>
          <a:p>
            <a:pPr lvl="1"/>
            <a:r>
              <a:rPr lang="ko-KR" altLang="en-US" dirty="0"/>
              <a:t>손실 함수를 </a:t>
            </a:r>
            <a:r>
              <a:rPr lang="ko-KR" altLang="en-US" dirty="0" smtClean="0"/>
              <a:t>정의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실제 값과 </a:t>
            </a:r>
            <a:r>
              <a:rPr lang="ko-KR" altLang="en-US" dirty="0"/>
              <a:t>가설로부터 얻은 </a:t>
            </a:r>
            <a:r>
              <a:rPr lang="ko-KR" altLang="en-US" dirty="0" smtClean="0"/>
              <a:t>예측 값의 </a:t>
            </a:r>
            <a:r>
              <a:rPr lang="ko-KR" altLang="en-US" dirty="0"/>
              <a:t>오차를 계산하는 </a:t>
            </a:r>
            <a:r>
              <a:rPr lang="ko-KR" altLang="en-US" dirty="0" smtClean="0"/>
              <a:t>식</a:t>
            </a:r>
            <a:endParaRPr lang="en-US" altLang="ko-KR" dirty="0" smtClean="0"/>
          </a:p>
          <a:p>
            <a:pPr lvl="1"/>
            <a:r>
              <a:rPr lang="ko-KR" altLang="en-US" dirty="0"/>
              <a:t>손실 </a:t>
            </a:r>
            <a:r>
              <a:rPr lang="ko-KR" altLang="en-US" dirty="0" smtClean="0"/>
              <a:t>함수 </a:t>
            </a:r>
            <a:r>
              <a:rPr lang="ko-KR" altLang="en-US" dirty="0"/>
              <a:t>값을 최소화하는 최적의 </a:t>
            </a:r>
            <a:r>
              <a:rPr lang="en-US" altLang="ko-KR" dirty="0"/>
              <a:t>W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를 </a:t>
            </a:r>
            <a:r>
              <a:rPr lang="ko-KR" altLang="en-US" dirty="0" smtClean="0"/>
              <a:t>찾아내려고 노력</a:t>
            </a:r>
            <a:endParaRPr lang="en-US" altLang="ko-KR" dirty="0"/>
          </a:p>
          <a:p>
            <a:r>
              <a:rPr lang="ko-KR" altLang="en-US" dirty="0" smtClean="0"/>
              <a:t>손실 </a:t>
            </a:r>
            <a:r>
              <a:rPr lang="ko-KR" altLang="en-US" dirty="0"/>
              <a:t>함수</a:t>
            </a:r>
            <a:r>
              <a:rPr lang="en-US" altLang="ko-KR" dirty="0"/>
              <a:t>(Loss function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lvl="1"/>
            <a:r>
              <a:rPr lang="ko-KR" altLang="en-US" dirty="0" smtClean="0"/>
              <a:t>목적 함수</a:t>
            </a:r>
            <a:r>
              <a:rPr lang="en-US" altLang="ko-KR" dirty="0" smtClean="0"/>
              <a:t>(Objective function), </a:t>
            </a:r>
            <a:r>
              <a:rPr lang="ko-KR" altLang="en-US" dirty="0" smtClean="0"/>
              <a:t>비용 함수</a:t>
            </a:r>
            <a:r>
              <a:rPr lang="en-US" altLang="ko-KR" dirty="0" smtClean="0"/>
              <a:t>(Cost function)</a:t>
            </a:r>
            <a:r>
              <a:rPr lang="ko-KR" altLang="en-US" dirty="0" smtClean="0"/>
              <a:t>라고도 부름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실제 값과 예측 값에 </a:t>
            </a:r>
            <a:r>
              <a:rPr lang="ko-KR" altLang="en-US" dirty="0"/>
              <a:t>대한 오차에 대한 </a:t>
            </a:r>
            <a:r>
              <a:rPr lang="ko-KR" altLang="en-US" dirty="0" smtClean="0"/>
              <a:t>식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예측 값의 </a:t>
            </a:r>
            <a:r>
              <a:rPr lang="ko-KR" altLang="en-US" dirty="0"/>
              <a:t>오차를 </a:t>
            </a:r>
            <a:r>
              <a:rPr lang="ko-KR" altLang="en-US" dirty="0" smtClean="0"/>
              <a:t>줄이는 일에 </a:t>
            </a:r>
            <a:r>
              <a:rPr lang="ko-KR" altLang="en-US" dirty="0"/>
              <a:t>최적화 된 </a:t>
            </a:r>
            <a:r>
              <a:rPr lang="ko-KR" altLang="en-US" dirty="0" smtClean="0"/>
              <a:t>식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평균 </a:t>
            </a:r>
            <a:r>
              <a:rPr lang="ko-KR" altLang="en-US" dirty="0"/>
              <a:t>제곱 </a:t>
            </a:r>
            <a:r>
              <a:rPr lang="ko-KR" altLang="en-US" dirty="0" smtClean="0"/>
              <a:t>오차</a:t>
            </a:r>
            <a:r>
              <a:rPr lang="en-US" altLang="ko-KR" dirty="0" smtClean="0"/>
              <a:t>(</a:t>
            </a:r>
            <a:r>
              <a:rPr lang="en-US" altLang="ko-KR" dirty="0"/>
              <a:t>Mean </a:t>
            </a:r>
            <a:r>
              <a:rPr lang="en-US" altLang="ko-KR" dirty="0" smtClean="0"/>
              <a:t>Squared </a:t>
            </a:r>
            <a:r>
              <a:rPr lang="en-US" altLang="ko-KR" dirty="0"/>
              <a:t>Error, MSE</a:t>
            </a:r>
            <a:r>
              <a:rPr lang="en-US" altLang="ko-KR" dirty="0" smtClean="0"/>
              <a:t>)</a:t>
            </a:r>
            <a:r>
              <a:rPr lang="ko-KR" altLang="en-US" dirty="0" smtClean="0"/>
              <a:t> 등을 사용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487" y="4363747"/>
            <a:ext cx="3667125" cy="1362075"/>
          </a:xfrm>
          <a:prstGeom prst="rect">
            <a:avLst/>
          </a:prstGeom>
        </p:spPr>
      </p:pic>
      <p:sp>
        <p:nvSpPr>
          <p:cNvPr id="7" name="사각형 설명선 6"/>
          <p:cNvSpPr/>
          <p:nvPr/>
        </p:nvSpPr>
        <p:spPr>
          <a:xfrm>
            <a:off x="3686176" y="5605228"/>
            <a:ext cx="836636" cy="428626"/>
          </a:xfrm>
          <a:prstGeom prst="wedgeRectCallout">
            <a:avLst>
              <a:gd name="adj1" fmla="val -20833"/>
              <a:gd name="adj2" fmla="val -125622"/>
            </a:avLst>
          </a:prstGeom>
          <a:noFill/>
          <a:ln w="9525">
            <a:solidFill>
              <a:srgbClr val="0000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실제 값</a:t>
            </a:r>
            <a:endParaRPr lang="ko-KR" altLang="en-US" sz="1400" dirty="0"/>
          </a:p>
        </p:txBody>
      </p:sp>
      <p:sp>
        <p:nvSpPr>
          <p:cNvPr id="8" name="사각형 설명선 7"/>
          <p:cNvSpPr/>
          <p:nvPr/>
        </p:nvSpPr>
        <p:spPr>
          <a:xfrm>
            <a:off x="4864894" y="5605228"/>
            <a:ext cx="836636" cy="428626"/>
          </a:xfrm>
          <a:prstGeom prst="wedgeRectCallout">
            <a:avLst>
              <a:gd name="adj1" fmla="val -20833"/>
              <a:gd name="adj2" fmla="val -125622"/>
            </a:avLst>
          </a:prstGeom>
          <a:noFill/>
          <a:ln w="9525">
            <a:solidFill>
              <a:srgbClr val="0000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예측 값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85190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손실 함수</a:t>
            </a:r>
            <a:r>
              <a:rPr lang="en-US" altLang="ko-KR" dirty="0" smtClean="0"/>
              <a:t>: MSE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 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의 값을 찾아내기 위해 오차의 크기를 측정할 방법이 </a:t>
            </a:r>
            <a:r>
              <a:rPr lang="ko-KR" altLang="en-US" dirty="0" smtClean="0"/>
              <a:t>필요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W: 13 b: 1</a:t>
            </a:r>
            <a:r>
              <a:rPr lang="ko-KR" altLang="en-US" dirty="0" smtClean="0"/>
              <a:t>로 예측한다면 </a:t>
            </a:r>
            <a:r>
              <a:rPr lang="en-US" altLang="ko-KR" dirty="0" smtClean="0"/>
              <a:t>y=13x+1 </a:t>
            </a:r>
            <a:r>
              <a:rPr lang="ko-KR" altLang="en-US" dirty="0"/>
              <a:t>직선이 예측한 </a:t>
            </a:r>
            <a:r>
              <a:rPr lang="ko-KR" altLang="en-US" dirty="0" smtClean="0"/>
              <a:t>함수로 예측 값을 추정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996" y="3493503"/>
            <a:ext cx="4758708" cy="278638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808" y="1961150"/>
            <a:ext cx="2482390" cy="140061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6524" y="2076714"/>
            <a:ext cx="3027450" cy="112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67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손실 함수 </a:t>
            </a:r>
            <a:r>
              <a:rPr lang="en-US" altLang="ko-KR" dirty="0" smtClean="0"/>
              <a:t>MSE</a:t>
            </a:r>
            <a:r>
              <a:rPr lang="ko-KR" altLang="en-US" dirty="0" smtClean="0"/>
              <a:t> 이해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MSE</a:t>
            </a:r>
          </a:p>
          <a:p>
            <a:pPr lvl="1"/>
            <a:r>
              <a:rPr lang="ko-KR" altLang="en-US" dirty="0" smtClean="0"/>
              <a:t>오차는 실제 데이터</a:t>
            </a:r>
            <a:r>
              <a:rPr lang="en-US" altLang="ko-KR" dirty="0" smtClean="0"/>
              <a:t>(</a:t>
            </a:r>
            <a:r>
              <a:rPr lang="ko-KR" altLang="en-US" dirty="0" smtClean="0"/>
              <a:t>빨간 점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 예측 선</a:t>
            </a:r>
            <a:r>
              <a:rPr lang="en-US" altLang="ko-KR" dirty="0" smtClean="0"/>
              <a:t>(</a:t>
            </a:r>
            <a:r>
              <a:rPr lang="ko-KR" altLang="en-US" dirty="0" smtClean="0"/>
              <a:t>파란 선</a:t>
            </a:r>
            <a:r>
              <a:rPr lang="en-US" altLang="ko-KR" dirty="0" smtClean="0"/>
              <a:t>)</a:t>
            </a:r>
            <a:r>
              <a:rPr lang="ko-KR" altLang="en-US" dirty="0" smtClean="0"/>
              <a:t>의 차이의 제곱의 합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337" y="2107966"/>
            <a:ext cx="6122949" cy="394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3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손실 함수를 </a:t>
            </a:r>
            <a:r>
              <a:rPr lang="en-US" altLang="ko-KR" dirty="0" smtClean="0"/>
              <a:t>W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b</a:t>
            </a:r>
            <a:r>
              <a:rPr lang="ko-KR" altLang="en-US" dirty="0" smtClean="0"/>
              <a:t>의 함수로 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평균 제곱 오차를 </a:t>
            </a:r>
            <a:r>
              <a:rPr lang="en-US" altLang="ko-KR" dirty="0"/>
              <a:t>W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에 의한 비용 함수</a:t>
            </a:r>
            <a:r>
              <a:rPr lang="en-US" altLang="ko-KR" dirty="0"/>
              <a:t>(Cost function)</a:t>
            </a:r>
            <a:r>
              <a:rPr lang="ko-KR" altLang="en-US" dirty="0"/>
              <a:t>로 </a:t>
            </a:r>
            <a:r>
              <a:rPr lang="ko-KR" altLang="en-US" dirty="0" smtClean="0"/>
              <a:t>재정의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r>
              <a:rPr lang="ko-KR" altLang="en-US" dirty="0" smtClean="0"/>
              <a:t>모든 점 들과의 </a:t>
            </a:r>
            <a:r>
              <a:rPr lang="ko-KR" altLang="en-US" dirty="0"/>
              <a:t>오차가 </a:t>
            </a:r>
            <a:r>
              <a:rPr lang="ko-KR" altLang="en-US" dirty="0" smtClean="0"/>
              <a:t>클수록 </a:t>
            </a:r>
            <a:r>
              <a:rPr lang="ko-KR" altLang="en-US" dirty="0"/>
              <a:t>평균 제곱 오차는 커지며</a:t>
            </a:r>
            <a:r>
              <a:rPr lang="en-US" altLang="ko-KR" dirty="0" smtClean="0"/>
              <a:t>,</a:t>
            </a:r>
          </a:p>
          <a:p>
            <a:pPr lvl="2"/>
            <a:r>
              <a:rPr lang="ko-KR" altLang="en-US" dirty="0" smtClean="0"/>
              <a:t>오차가 작아질수록 </a:t>
            </a:r>
            <a:r>
              <a:rPr lang="ko-KR" altLang="en-US" dirty="0"/>
              <a:t>평균 제곱 오차는 </a:t>
            </a:r>
            <a:r>
              <a:rPr lang="ko-KR" altLang="en-US" dirty="0" smtClean="0"/>
              <a:t>작아짐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r>
              <a:rPr lang="ko-KR" altLang="en-US" dirty="0" smtClean="0"/>
              <a:t>평균 제곱 오차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cost(W, b</a:t>
            </a:r>
            <a:r>
              <a:rPr lang="en-US" altLang="ko-KR" dirty="0"/>
              <a:t>)</a:t>
            </a:r>
            <a:r>
              <a:rPr lang="ko-KR" altLang="en-US" dirty="0"/>
              <a:t>를 최소가 되게 만드는 </a:t>
            </a:r>
            <a:r>
              <a:rPr lang="en-US" altLang="ko-KR" dirty="0"/>
              <a:t>W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를 </a:t>
            </a:r>
            <a:r>
              <a:rPr lang="ko-KR" altLang="en-US" dirty="0" smtClean="0"/>
              <a:t>구하면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결과적으로 </a:t>
            </a:r>
            <a:r>
              <a:rPr lang="en-US" altLang="ko-KR" dirty="0"/>
              <a:t>y</a:t>
            </a:r>
            <a:r>
              <a:rPr lang="ko-KR" altLang="en-US" dirty="0"/>
              <a:t>와 </a:t>
            </a:r>
            <a:r>
              <a:rPr lang="en-US" altLang="ko-KR" dirty="0"/>
              <a:t>x</a:t>
            </a:r>
            <a:r>
              <a:rPr lang="ko-KR" altLang="en-US" dirty="0"/>
              <a:t>의 관계를 가장 잘 나타내는 직선을 그릴 수 있게 </a:t>
            </a:r>
            <a:r>
              <a:rPr lang="ko-KR" altLang="en-US" dirty="0" smtClean="0"/>
              <a:t>됨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909" y="1621729"/>
            <a:ext cx="5848350" cy="12096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353" y="5239032"/>
            <a:ext cx="5191125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3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626596" y="2588393"/>
            <a:ext cx="38908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최적화 과정</a:t>
            </a:r>
            <a:endParaRPr lang="en-US" altLang="ko-KR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7790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옵티마이저</a:t>
            </a:r>
            <a:r>
              <a:rPr lang="en-US" altLang="ko-KR" dirty="0"/>
              <a:t>(Optimizer</a:t>
            </a:r>
            <a:r>
              <a:rPr lang="en-US" altLang="ko-KR" dirty="0" smtClean="0"/>
              <a:t>): </a:t>
            </a:r>
            <a:r>
              <a:rPr lang="ko-KR" altLang="en-US" dirty="0"/>
              <a:t>최적화 </a:t>
            </a:r>
            <a:r>
              <a:rPr lang="ko-KR" altLang="en-US" dirty="0" smtClean="0"/>
              <a:t>과정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머신 러닝에서 학습</a:t>
            </a:r>
            <a:r>
              <a:rPr lang="en-US" altLang="ko-KR" dirty="0"/>
              <a:t>(training)</a:t>
            </a:r>
          </a:p>
          <a:p>
            <a:pPr lvl="1"/>
            <a:r>
              <a:rPr lang="ko-KR" altLang="en-US" dirty="0"/>
              <a:t>최적화 알고리즘</a:t>
            </a:r>
            <a:r>
              <a:rPr lang="en-US" altLang="ko-KR" dirty="0"/>
              <a:t>(Optimizer algorithms)</a:t>
            </a:r>
          </a:p>
          <a:p>
            <a:pPr lvl="1"/>
            <a:r>
              <a:rPr lang="ko-KR" altLang="en-US" dirty="0"/>
              <a:t>적절한 </a:t>
            </a:r>
            <a:r>
              <a:rPr lang="en-US" altLang="ko-KR" dirty="0"/>
              <a:t>W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를 찾아내는 과정</a:t>
            </a:r>
          </a:p>
          <a:p>
            <a:pPr lvl="2"/>
            <a:r>
              <a:rPr lang="en-US" altLang="ko-KR" dirty="0" smtClean="0"/>
              <a:t>Gradient Descent(</a:t>
            </a:r>
            <a:r>
              <a:rPr lang="ko-KR" altLang="en-US" dirty="0"/>
              <a:t>경사 </a:t>
            </a:r>
            <a:r>
              <a:rPr lang="ko-KR" altLang="en-US" dirty="0" err="1"/>
              <a:t>하강법</a:t>
            </a:r>
            <a:r>
              <a:rPr lang="en-US" altLang="ko-KR" dirty="0" smtClean="0"/>
              <a:t>)</a:t>
            </a:r>
          </a:p>
          <a:p>
            <a:pPr lvl="3"/>
            <a:r>
              <a:rPr lang="ko-KR" altLang="en-US" dirty="0" smtClean="0"/>
              <a:t>비용 </a:t>
            </a:r>
            <a:r>
              <a:rPr lang="ko-KR" altLang="en-US" dirty="0"/>
              <a:t>함수</a:t>
            </a:r>
            <a:r>
              <a:rPr lang="en-US" altLang="ko-KR" dirty="0"/>
              <a:t>(Cost Function)</a:t>
            </a:r>
            <a:r>
              <a:rPr lang="ko-KR" altLang="en-US" dirty="0"/>
              <a:t>의 값을 최소로 하는 </a:t>
            </a:r>
            <a:r>
              <a:rPr lang="en-US" altLang="ko-KR" dirty="0"/>
              <a:t>W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를 찾는 </a:t>
            </a:r>
            <a:r>
              <a:rPr lang="ko-KR" altLang="en-US" dirty="0" smtClean="0"/>
              <a:t>방법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경사 따라 내려 오기 </a:t>
            </a:r>
            <a:endParaRPr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2010" y="3004459"/>
            <a:ext cx="5630040" cy="327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65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손실과 가중치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손실과 가중치 </a:t>
            </a:r>
            <a:r>
              <a:rPr lang="en-US" altLang="ko-KR" dirty="0" err="1" smtClean="0"/>
              <a:t>w</a:t>
            </a:r>
            <a:r>
              <a:rPr lang="en-US" altLang="ko-KR" baseline="-25000" dirty="0" err="1" smtClean="0"/>
              <a:t>i</a:t>
            </a:r>
            <a:r>
              <a:rPr lang="ko-KR" altLang="en-US" dirty="0" smtClean="0"/>
              <a:t>을 </a:t>
            </a:r>
            <a:r>
              <a:rPr lang="ko-KR" altLang="en-US" dirty="0"/>
              <a:t>대응한 </a:t>
            </a:r>
            <a:r>
              <a:rPr lang="ko-KR" altLang="en-US" dirty="0" smtClean="0"/>
              <a:t>그림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항상 </a:t>
            </a:r>
            <a:r>
              <a:rPr lang="ko-KR" altLang="en-US" dirty="0"/>
              <a:t>볼록 함수 모양을 </a:t>
            </a:r>
            <a:r>
              <a:rPr lang="ko-KR" altLang="en-US" dirty="0" smtClean="0"/>
              <a:t>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도표가 </a:t>
            </a:r>
            <a:r>
              <a:rPr lang="ko-KR" altLang="en-US" dirty="0"/>
              <a:t>다음과 같이 항상 그릇 모양으로 </a:t>
            </a:r>
            <a:r>
              <a:rPr lang="ko-KR" altLang="en-US" dirty="0" smtClean="0"/>
              <a:t>나타남</a:t>
            </a:r>
            <a:endParaRPr lang="en-US" altLang="ko-KR" dirty="0" smtClean="0"/>
          </a:p>
          <a:p>
            <a:r>
              <a:rPr lang="ko-KR" altLang="en-US" dirty="0"/>
              <a:t>볼록 문제에는 기울기가 정확하게 </a:t>
            </a:r>
            <a:r>
              <a:rPr lang="en-US" altLang="ko-KR" dirty="0"/>
              <a:t>0</a:t>
            </a:r>
            <a:r>
              <a:rPr lang="ko-KR" altLang="en-US" dirty="0"/>
              <a:t>인 지점인 최소값이 하나만 </a:t>
            </a:r>
            <a:r>
              <a:rPr lang="ko-KR" altLang="en-US" dirty="0" smtClean="0"/>
              <a:t>존재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 </a:t>
            </a:r>
            <a:r>
              <a:rPr lang="ko-KR" altLang="en-US" dirty="0"/>
              <a:t>최소값에서 손실 함수가 </a:t>
            </a:r>
            <a:r>
              <a:rPr lang="ko-KR" altLang="en-US" dirty="0" smtClean="0"/>
              <a:t>수렴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결국 기울기를 구해야 함</a:t>
            </a:r>
            <a:endParaRPr lang="en-US" altLang="ko-KR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545" y="3078057"/>
            <a:ext cx="4180485" cy="3032597"/>
          </a:xfrm>
          <a:prstGeom prst="rect">
            <a:avLst/>
          </a:prstGeom>
        </p:spPr>
      </p:pic>
      <p:cxnSp>
        <p:nvCxnSpPr>
          <p:cNvPr id="8" name="직선 화살표 연결선 7"/>
          <p:cNvCxnSpPr/>
          <p:nvPr/>
        </p:nvCxnSpPr>
        <p:spPr>
          <a:xfrm>
            <a:off x="2936631" y="3587262"/>
            <a:ext cx="1424354" cy="2758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>
            <a:off x="2746131" y="4096467"/>
            <a:ext cx="2203940" cy="2014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V="1">
            <a:off x="3590632" y="5442435"/>
            <a:ext cx="2469865" cy="16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4737116" y="5460023"/>
            <a:ext cx="0" cy="2373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54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경사하강법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경사하강법의 </a:t>
            </a:r>
            <a:r>
              <a:rPr lang="ko-KR" altLang="en-US" dirty="0"/>
              <a:t>첫 번째 </a:t>
            </a:r>
            <a:r>
              <a:rPr lang="ko-KR" altLang="en-US" dirty="0" smtClean="0"/>
              <a:t>단계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시작 </a:t>
            </a:r>
            <a:r>
              <a:rPr lang="ko-KR" altLang="en-US" dirty="0"/>
              <a:t>값</a:t>
            </a:r>
            <a:r>
              <a:rPr lang="en-US" altLang="ko-KR" dirty="0"/>
              <a:t>(</a:t>
            </a:r>
            <a:r>
              <a:rPr lang="ko-KR" altLang="en-US" dirty="0"/>
              <a:t>시작점</a:t>
            </a:r>
            <a:r>
              <a:rPr lang="en-US" altLang="ko-KR" dirty="0"/>
              <a:t>)</a:t>
            </a:r>
            <a:r>
              <a:rPr lang="ko-KR" altLang="en-US" dirty="0"/>
              <a:t>을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시작점은 </a:t>
            </a:r>
            <a:r>
              <a:rPr lang="ko-KR" altLang="en-US" dirty="0"/>
              <a:t>별로 중요하지 </a:t>
            </a:r>
            <a:r>
              <a:rPr lang="ko-KR" altLang="en-US" dirty="0" smtClean="0"/>
              <a:t>않음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따라서 </a:t>
            </a:r>
            <a:r>
              <a:rPr lang="ko-KR" altLang="en-US" dirty="0"/>
              <a:t>많은 알고리즘에서는 </a:t>
            </a:r>
            <a:r>
              <a:rPr lang="en-US" altLang="ko-KR" dirty="0" smtClean="0"/>
              <a:t>0</a:t>
            </a:r>
            <a:r>
              <a:rPr lang="ko-KR" altLang="en-US" dirty="0"/>
              <a:t>으로 설정하거나 임의의 값을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lvl="1"/>
            <a:r>
              <a:rPr lang="ko-KR" altLang="en-US" dirty="0"/>
              <a:t>시작점에서 손실 곡선의 기울기를 계산</a:t>
            </a:r>
          </a:p>
          <a:p>
            <a:pPr lvl="2"/>
            <a:r>
              <a:rPr lang="ko-KR" altLang="en-US" dirty="0"/>
              <a:t>단일 가중치에 대한 손실의 기울기는 미분 값과 같음</a:t>
            </a:r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027" y="3086426"/>
            <a:ext cx="5989843" cy="316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30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가중치의 조정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기울기가 </a:t>
            </a:r>
            <a:r>
              <a:rPr lang="en-US" altLang="ko-KR" dirty="0" smtClean="0"/>
              <a:t>0</a:t>
            </a:r>
            <a:r>
              <a:rPr lang="ko-KR" altLang="en-US" dirty="0" smtClean="0"/>
              <a:t>인 지점을 찾기 위해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기울기의 </a:t>
            </a:r>
            <a:r>
              <a:rPr lang="ko-KR" altLang="en-US" dirty="0"/>
              <a:t>반대 방향으로 </a:t>
            </a:r>
            <a:r>
              <a:rPr lang="ko-KR" altLang="en-US" dirty="0" smtClean="0"/>
              <a:t>이동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현재의 기울기가 음수이면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다음 가중치 값은 현재의 값보다 크게 조정 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452" y="3016666"/>
            <a:ext cx="4739308" cy="312756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507" y="2840967"/>
            <a:ext cx="2505030" cy="928744"/>
          </a:xfrm>
          <a:prstGeom prst="rect">
            <a:avLst/>
          </a:prstGeom>
        </p:spPr>
      </p:pic>
      <p:sp>
        <p:nvSpPr>
          <p:cNvPr id="7" name="사각형 설명선 6"/>
          <p:cNvSpPr/>
          <p:nvPr/>
        </p:nvSpPr>
        <p:spPr>
          <a:xfrm>
            <a:off x="5635322" y="2457705"/>
            <a:ext cx="3098480" cy="1430631"/>
          </a:xfrm>
          <a:prstGeom prst="wedgeRectCallout">
            <a:avLst>
              <a:gd name="adj1" fmla="val -121624"/>
              <a:gd name="adj2" fmla="val 114070"/>
            </a:avLst>
          </a:prstGeom>
          <a:noFill/>
          <a:ln w="95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u="heavy" dirty="0" smtClean="0">
                <a:solidFill>
                  <a:schemeClr val="tx1"/>
                </a:solidFill>
              </a:rPr>
              <a:t>가중치 값 </a:t>
            </a:r>
            <a:r>
              <a:rPr lang="en-US" altLang="ko-KR" sz="1400" u="heavy" dirty="0" smtClean="0">
                <a:solidFill>
                  <a:schemeClr val="tx1"/>
                </a:solidFill>
              </a:rPr>
              <a:t>W </a:t>
            </a:r>
            <a:r>
              <a:rPr lang="ko-KR" altLang="en-US" sz="1400" u="heavy" dirty="0" smtClean="0">
                <a:solidFill>
                  <a:schemeClr val="tx1"/>
                </a:solidFill>
              </a:rPr>
              <a:t>조정</a:t>
            </a:r>
            <a:endParaRPr lang="en-US" altLang="ko-KR" sz="1400" u="heavy" dirty="0" smtClean="0">
              <a:solidFill>
                <a:schemeClr val="tx1"/>
              </a:solidFill>
            </a:endParaRPr>
          </a:p>
          <a:p>
            <a:pPr algn="ctr"/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2516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회귀</a:t>
            </a:r>
            <a:r>
              <a:rPr lang="en-US" altLang="ko-KR" dirty="0" smtClean="0"/>
              <a:t>(</a:t>
            </a:r>
            <a:r>
              <a:rPr lang="en-US" altLang="ko-KR" dirty="0" smtClean="0"/>
              <a:t>regression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 분류</a:t>
            </a:r>
            <a:r>
              <a:rPr lang="en-US" altLang="ko-KR" dirty="0" smtClean="0"/>
              <a:t>(classification)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회귀 </a:t>
            </a:r>
            <a:r>
              <a:rPr lang="ko-KR" altLang="en-US" dirty="0" smtClean="0"/>
              <a:t>모델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연속적인 </a:t>
            </a:r>
            <a:r>
              <a:rPr lang="ko-KR" altLang="en-US" dirty="0"/>
              <a:t>값을 </a:t>
            </a:r>
            <a:r>
              <a:rPr lang="ko-KR" altLang="en-US" dirty="0" smtClean="0"/>
              <a:t>예측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캘리포니아의 </a:t>
            </a:r>
            <a:r>
              <a:rPr lang="ko-KR" altLang="en-US" dirty="0"/>
              <a:t>주택 가격이 얼마인가요</a:t>
            </a:r>
            <a:r>
              <a:rPr lang="en-US" altLang="ko-KR" dirty="0"/>
              <a:t>?</a:t>
            </a:r>
          </a:p>
          <a:p>
            <a:pPr lvl="2"/>
            <a:r>
              <a:rPr lang="ko-KR" altLang="en-US" dirty="0" smtClean="0"/>
              <a:t>사용자가 </a:t>
            </a:r>
            <a:r>
              <a:rPr lang="ko-KR" altLang="en-US" dirty="0"/>
              <a:t>이 광고를 클릭할 확률이 얼마인가요</a:t>
            </a:r>
            <a:r>
              <a:rPr lang="en-US" altLang="ko-KR" dirty="0"/>
              <a:t>?</a:t>
            </a:r>
          </a:p>
          <a:p>
            <a:r>
              <a:rPr lang="ko-KR" altLang="en-US" dirty="0" smtClean="0"/>
              <a:t>분류 모델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불연속적인 </a:t>
            </a:r>
            <a:r>
              <a:rPr lang="ko-KR" altLang="en-US" dirty="0"/>
              <a:t>값을 </a:t>
            </a:r>
            <a:r>
              <a:rPr lang="ko-KR" altLang="en-US" dirty="0" smtClean="0"/>
              <a:t>예측</a:t>
            </a:r>
            <a:r>
              <a:rPr lang="en-US" altLang="ko-KR" dirty="0" smtClean="0"/>
              <a:t> </a:t>
            </a:r>
            <a:endParaRPr lang="en-US" altLang="ko-KR" dirty="0"/>
          </a:p>
          <a:p>
            <a:pPr lvl="2"/>
            <a:r>
              <a:rPr lang="ko-KR" altLang="en-US" dirty="0" smtClean="0"/>
              <a:t>주어진 </a:t>
            </a:r>
            <a:r>
              <a:rPr lang="ko-KR" altLang="en-US" dirty="0"/>
              <a:t>이메일 </a:t>
            </a:r>
            <a:r>
              <a:rPr lang="ko-KR" altLang="en-US" dirty="0" smtClean="0"/>
              <a:t>메시지가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스팸인가요</a:t>
            </a:r>
            <a:r>
              <a:rPr lang="en-US" altLang="ko-KR" dirty="0"/>
              <a:t>,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스팸이 </a:t>
            </a:r>
            <a:r>
              <a:rPr lang="ko-KR" altLang="en-US" dirty="0"/>
              <a:t>아닌가요</a:t>
            </a:r>
            <a:r>
              <a:rPr lang="en-US" altLang="ko-KR" dirty="0"/>
              <a:t>?</a:t>
            </a:r>
          </a:p>
          <a:p>
            <a:pPr lvl="2"/>
            <a:r>
              <a:rPr lang="ko-KR" altLang="en-US" dirty="0" smtClean="0"/>
              <a:t>이 </a:t>
            </a:r>
            <a:r>
              <a:rPr lang="ko-KR" altLang="en-US" dirty="0"/>
              <a:t>이미지가 강아지</a:t>
            </a:r>
            <a:r>
              <a:rPr lang="en-US" altLang="ko-KR" dirty="0"/>
              <a:t>,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고양이 </a:t>
            </a:r>
            <a:r>
              <a:rPr lang="ko-KR" altLang="en-US" dirty="0"/>
              <a:t>또는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햄스터의 </a:t>
            </a:r>
            <a:r>
              <a:rPr lang="ko-KR" altLang="en-US" dirty="0"/>
              <a:t>이미지인가요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5185" y="2507312"/>
            <a:ext cx="5190322" cy="349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20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학습률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다음 가중치 값 결정 방법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기울기에 </a:t>
            </a:r>
            <a:r>
              <a:rPr lang="ko-KR" altLang="en-US" dirty="0" err="1" smtClean="0"/>
              <a:t>학습률</a:t>
            </a:r>
            <a:r>
              <a:rPr lang="en-US" altLang="ko-KR" dirty="0" smtClean="0"/>
              <a:t>(</a:t>
            </a:r>
            <a:r>
              <a:rPr lang="ko-KR" altLang="en-US" dirty="0" smtClean="0"/>
              <a:t>또는 보폭이라 </a:t>
            </a:r>
            <a:r>
              <a:rPr lang="ko-KR" altLang="en-US" dirty="0"/>
              <a:t>불리는 </a:t>
            </a:r>
            <a:r>
              <a:rPr lang="ko-KR" altLang="en-US" dirty="0" smtClean="0"/>
              <a:t>스칼라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</a:t>
            </a:r>
            <a:r>
              <a:rPr lang="ko-KR" altLang="en-US" dirty="0"/>
              <a:t>곱하여 다음 지점을 </a:t>
            </a:r>
            <a:r>
              <a:rPr lang="ko-KR" altLang="en-US" dirty="0" smtClean="0"/>
              <a:t>결정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예를 </a:t>
            </a:r>
            <a:r>
              <a:rPr lang="ko-KR" altLang="en-US" dirty="0"/>
              <a:t>들어 기울기가 </a:t>
            </a:r>
            <a:r>
              <a:rPr lang="en-US" altLang="ko-KR" dirty="0" smtClean="0"/>
              <a:t>-2.5</a:t>
            </a:r>
            <a:r>
              <a:rPr lang="ko-KR" altLang="en-US" dirty="0"/>
              <a:t>이고 </a:t>
            </a:r>
            <a:r>
              <a:rPr lang="ko-KR" altLang="en-US" dirty="0" err="1"/>
              <a:t>학습률이</a:t>
            </a:r>
            <a:r>
              <a:rPr lang="ko-KR" altLang="en-US" dirty="0"/>
              <a:t> </a:t>
            </a:r>
            <a:r>
              <a:rPr lang="en-US" altLang="ko-KR" dirty="0"/>
              <a:t>0.01</a:t>
            </a:r>
            <a:r>
              <a:rPr lang="ko-KR" altLang="en-US" dirty="0" smtClean="0"/>
              <a:t>이면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w = w – (-2.5 x 0.01) = w + 0.025</a:t>
            </a:r>
          </a:p>
          <a:p>
            <a:pPr lvl="3"/>
            <a:r>
              <a:rPr lang="ko-KR" altLang="en-US" dirty="0" err="1" smtClean="0"/>
              <a:t>경사하강법</a:t>
            </a:r>
            <a:r>
              <a:rPr lang="ko-KR" altLang="en-US" dirty="0" smtClean="0"/>
              <a:t> </a:t>
            </a:r>
            <a:r>
              <a:rPr lang="ko-KR" altLang="en-US" dirty="0"/>
              <a:t>알고리즘은 이전 지점으로부터 </a:t>
            </a:r>
            <a:r>
              <a:rPr lang="en-US" altLang="ko-KR" dirty="0"/>
              <a:t>0.025 </a:t>
            </a:r>
            <a:r>
              <a:rPr lang="ko-KR" altLang="en-US" dirty="0"/>
              <a:t>떨어진 지점을 다음 지점으로 </a:t>
            </a:r>
            <a:r>
              <a:rPr lang="ko-KR" altLang="en-US" dirty="0" smtClean="0"/>
              <a:t>결정</a:t>
            </a:r>
            <a:endParaRPr lang="en-US" altLang="ko-KR" dirty="0"/>
          </a:p>
          <a:p>
            <a:r>
              <a:rPr lang="ko-KR" altLang="en-US" dirty="0" err="1" smtClean="0"/>
              <a:t>학습률의</a:t>
            </a:r>
            <a:r>
              <a:rPr lang="ko-KR" altLang="en-US" dirty="0" smtClean="0"/>
              <a:t> 값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너무 </a:t>
            </a:r>
            <a:r>
              <a:rPr lang="ko-KR" altLang="en-US" dirty="0"/>
              <a:t>작게 설정하면 학습 시간이 매우 오래 </a:t>
            </a:r>
            <a:r>
              <a:rPr lang="ko-KR" altLang="en-US" dirty="0" smtClean="0"/>
              <a:t>걸림</a:t>
            </a:r>
            <a:endParaRPr lang="en-US" altLang="ko-KR" dirty="0"/>
          </a:p>
          <a:p>
            <a:pPr lvl="2"/>
            <a:r>
              <a:rPr lang="ko-KR" altLang="en-US" dirty="0"/>
              <a:t>반대로 </a:t>
            </a:r>
            <a:r>
              <a:rPr lang="ko-KR" altLang="en-US" dirty="0" err="1"/>
              <a:t>학습률을</a:t>
            </a:r>
            <a:r>
              <a:rPr lang="ko-KR" altLang="en-US" dirty="0"/>
              <a:t> 너무 크게 </a:t>
            </a:r>
            <a:r>
              <a:rPr lang="ko-KR" altLang="en-US" dirty="0" smtClean="0"/>
              <a:t>설정하면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다음 </a:t>
            </a:r>
            <a:r>
              <a:rPr lang="ko-KR" altLang="en-US" dirty="0"/>
              <a:t>지점이 곡선의 최저점을 무질서하게 이탈할 우려가 </a:t>
            </a:r>
            <a:r>
              <a:rPr lang="ko-KR" altLang="en-US" dirty="0" smtClean="0"/>
              <a:t>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97" y="3992193"/>
            <a:ext cx="3968386" cy="215198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491" y="3998637"/>
            <a:ext cx="4882993" cy="208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65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적절한 </a:t>
            </a:r>
            <a:r>
              <a:rPr lang="ko-KR" altLang="en-US" dirty="0" err="1" smtClean="0"/>
              <a:t>학습률</a:t>
            </a:r>
            <a:r>
              <a:rPr lang="ko-KR" altLang="en-US" dirty="0" smtClean="0"/>
              <a:t> 설정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손실 함수의 기울기가 작다면 더 큰 </a:t>
            </a:r>
            <a:r>
              <a:rPr lang="ko-KR" altLang="en-US" dirty="0" err="1"/>
              <a:t>학습률을</a:t>
            </a:r>
            <a:r>
              <a:rPr lang="ko-KR" altLang="en-US" dirty="0"/>
              <a:t> 시도해 볼 수 </a:t>
            </a:r>
            <a:r>
              <a:rPr lang="ko-KR" altLang="en-US" dirty="0" smtClean="0"/>
              <a:t>있음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작은 </a:t>
            </a:r>
            <a:r>
              <a:rPr lang="ko-KR" altLang="en-US" dirty="0"/>
              <a:t>기울기를 보완하고 더 큰 보폭을 만들어 </a:t>
            </a:r>
            <a:r>
              <a:rPr lang="ko-KR" altLang="en-US" dirty="0" smtClean="0"/>
              <a:t>냄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957" y="2412288"/>
            <a:ext cx="5923710" cy="311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0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초매개변수와 </a:t>
            </a:r>
            <a:r>
              <a:rPr lang="ko-KR" altLang="en-US" dirty="0" err="1" smtClean="0"/>
              <a:t>학습률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초매개변수</a:t>
            </a:r>
            <a:r>
              <a:rPr lang="en-US" altLang="ko-KR" dirty="0"/>
              <a:t>(</a:t>
            </a:r>
            <a:r>
              <a:rPr lang="en-US" altLang="ko-KR" dirty="0" err="1"/>
              <a:t>hyperparameter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 err="1" smtClean="0"/>
              <a:t>딥러닝에서</a:t>
            </a:r>
            <a:r>
              <a:rPr lang="ko-KR" altLang="en-US" dirty="0" smtClean="0"/>
              <a:t> 우리가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설정하는 값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모델 </a:t>
            </a:r>
            <a:r>
              <a:rPr lang="ko-KR" altLang="en-US" dirty="0"/>
              <a:t>학습을 연속적으로 실행하는 중에 </a:t>
            </a:r>
            <a:r>
              <a:rPr lang="ko-KR" altLang="en-US" dirty="0" smtClean="0"/>
              <a:t>개발자 본인에 </a:t>
            </a:r>
            <a:r>
              <a:rPr lang="ko-KR" altLang="en-US" dirty="0"/>
              <a:t>의해 조작되는 </a:t>
            </a:r>
            <a:r>
              <a:rPr lang="en-US" altLang="ko-KR" dirty="0"/>
              <a:t>'</a:t>
            </a:r>
            <a:r>
              <a:rPr lang="ko-KR" altLang="en-US" dirty="0" smtClean="0"/>
              <a:t>손잡이</a:t>
            </a:r>
            <a:r>
              <a:rPr lang="en-US" altLang="ko-KR" dirty="0" smtClean="0"/>
              <a:t>‘</a:t>
            </a:r>
          </a:p>
          <a:p>
            <a:pPr lvl="1"/>
            <a:r>
              <a:rPr lang="ko-KR" altLang="en-US" dirty="0" smtClean="0"/>
              <a:t>예를 </a:t>
            </a:r>
            <a:r>
              <a:rPr lang="ko-KR" altLang="en-US" dirty="0"/>
              <a:t>들어 </a:t>
            </a:r>
            <a:r>
              <a:rPr lang="ko-KR" altLang="en-US" dirty="0" err="1"/>
              <a:t>학습률은</a:t>
            </a:r>
            <a:r>
              <a:rPr lang="ko-KR" altLang="en-US" dirty="0"/>
              <a:t> </a:t>
            </a:r>
            <a:r>
              <a:rPr lang="ko-KR" altLang="en-US" dirty="0" err="1"/>
              <a:t>초매개변수</a:t>
            </a:r>
            <a:r>
              <a:rPr lang="ko-KR" altLang="en-US" dirty="0"/>
              <a:t> 중 </a:t>
            </a:r>
            <a:r>
              <a:rPr lang="ko-KR" altLang="en-US" dirty="0" smtClean="0"/>
              <a:t>하나</a:t>
            </a:r>
            <a:endParaRPr lang="en-US" altLang="ko-KR" dirty="0"/>
          </a:p>
          <a:p>
            <a:pPr lvl="2"/>
            <a:r>
              <a:rPr lang="ko-KR" altLang="en-US" dirty="0" smtClean="0"/>
              <a:t>매개변수와 </a:t>
            </a:r>
            <a:r>
              <a:rPr lang="ko-KR" altLang="en-US" dirty="0"/>
              <a:t>대비되는 </a:t>
            </a:r>
            <a:r>
              <a:rPr lang="ko-KR" altLang="en-US" dirty="0" smtClean="0"/>
              <a:t>개념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54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학습률</a:t>
            </a:r>
            <a:r>
              <a:rPr lang="ko-KR" altLang="en-US" dirty="0" smtClean="0"/>
              <a:t> 실험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다양한 </a:t>
            </a:r>
            <a:r>
              <a:rPr lang="ko-KR" altLang="en-US" dirty="0" err="1"/>
              <a:t>학습률로</a:t>
            </a:r>
            <a:r>
              <a:rPr lang="ko-KR" altLang="en-US" dirty="0"/>
              <a:t> </a:t>
            </a:r>
            <a:r>
              <a:rPr lang="ko-KR" altLang="en-US" dirty="0" smtClean="0"/>
              <a:t>실험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이러한 </a:t>
            </a:r>
            <a:r>
              <a:rPr lang="ko-KR" altLang="en-US" dirty="0" err="1"/>
              <a:t>학습률이</a:t>
            </a:r>
            <a:r>
              <a:rPr lang="ko-KR" altLang="en-US" dirty="0"/>
              <a:t> 손실 곡선의 최저점에 도달하는 데 필요한 단계 수에 어떤 영향을 미치는지 </a:t>
            </a:r>
            <a:r>
              <a:rPr lang="ko-KR" altLang="en-US" dirty="0" smtClean="0"/>
              <a:t>확인</a:t>
            </a:r>
            <a:r>
              <a:rPr lang="en-US" altLang="ko-KR" dirty="0" smtClean="0"/>
              <a:t> </a:t>
            </a:r>
          </a:p>
          <a:p>
            <a:pPr lvl="1"/>
            <a:r>
              <a:rPr lang="en-US" altLang="ko-KR" dirty="0">
                <a:hlinkClick r:id="rId2"/>
              </a:rPr>
              <a:t>https://</a:t>
            </a:r>
            <a:r>
              <a:rPr lang="en-US" altLang="ko-KR" dirty="0" smtClean="0">
                <a:hlinkClick r:id="rId2"/>
              </a:rPr>
              <a:t>developers.google.com/machine-learning/crash-course/fitter/graph?hl=ko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머신러닝</a:t>
            </a:r>
            <a:r>
              <a:rPr lang="ko-KR" altLang="en-US" dirty="0" smtClean="0"/>
              <a:t> 단기집중과정 메뉴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손실 줄이기 </a:t>
            </a:r>
            <a:r>
              <a:rPr lang="en-US" altLang="ko-KR" dirty="0" smtClean="0"/>
              <a:t>| </a:t>
            </a:r>
            <a:r>
              <a:rPr lang="ko-KR" altLang="en-US" dirty="0" err="1" smtClean="0"/>
              <a:t>학습률</a:t>
            </a:r>
            <a:r>
              <a:rPr lang="ko-KR" altLang="en-US" dirty="0" smtClean="0"/>
              <a:t> 최적화</a:t>
            </a:r>
            <a:endParaRPr lang="en-US" altLang="ko-KR" dirty="0" smtClean="0"/>
          </a:p>
          <a:p>
            <a:r>
              <a:rPr lang="ko-KR" altLang="en-US" dirty="0" err="1"/>
              <a:t>학습률</a:t>
            </a:r>
            <a:r>
              <a:rPr lang="ko-KR" altLang="en-US" dirty="0"/>
              <a:t> </a:t>
            </a:r>
            <a:r>
              <a:rPr lang="en-US" altLang="ko-KR" dirty="0" smtClean="0"/>
              <a:t>α</a:t>
            </a:r>
          </a:p>
          <a:p>
            <a:pPr lvl="1"/>
            <a:r>
              <a:rPr lang="en-US" altLang="ko-KR" dirty="0" smtClean="0"/>
              <a:t>W</a:t>
            </a:r>
            <a:r>
              <a:rPr lang="ko-KR" altLang="en-US" dirty="0"/>
              <a:t>의 값을 변경할 </a:t>
            </a:r>
            <a:r>
              <a:rPr lang="ko-KR" altLang="en-US" dirty="0" smtClean="0"/>
              <a:t>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얼마나 </a:t>
            </a:r>
            <a:r>
              <a:rPr lang="ko-KR" altLang="en-US" dirty="0"/>
              <a:t>크게 변경할지를 결정</a:t>
            </a:r>
          </a:p>
          <a:p>
            <a:pPr lvl="1"/>
            <a:r>
              <a:rPr lang="ko-KR" altLang="en-US" dirty="0"/>
              <a:t>얼마나 큰 폭으로 </a:t>
            </a:r>
            <a:r>
              <a:rPr lang="ko-KR" altLang="en-US" dirty="0" smtClean="0"/>
              <a:t>이동할 지를 </a:t>
            </a:r>
            <a:r>
              <a:rPr lang="ko-KR" altLang="en-US" dirty="0"/>
              <a:t>결정</a:t>
            </a:r>
          </a:p>
          <a:p>
            <a:pPr lvl="2"/>
            <a:r>
              <a:rPr lang="ko-KR" altLang="en-US" dirty="0" err="1"/>
              <a:t>학습률</a:t>
            </a:r>
            <a:r>
              <a:rPr lang="ko-KR" altLang="en-US" dirty="0"/>
              <a:t> </a:t>
            </a:r>
            <a:r>
              <a:rPr lang="en-US" altLang="ko-KR" dirty="0"/>
              <a:t>α</a:t>
            </a:r>
            <a:r>
              <a:rPr lang="ko-KR" altLang="en-US" dirty="0"/>
              <a:t>의 값을 무작정 크게 하면</a:t>
            </a:r>
          </a:p>
          <a:p>
            <a:pPr lvl="3"/>
            <a:r>
              <a:rPr lang="en-US" altLang="ko-KR" dirty="0"/>
              <a:t>W</a:t>
            </a:r>
            <a:r>
              <a:rPr lang="ko-KR" altLang="en-US" dirty="0"/>
              <a:t>의 값이 발산하는 상황</a:t>
            </a:r>
          </a:p>
          <a:p>
            <a:pPr lvl="2"/>
            <a:r>
              <a:rPr lang="ko-KR" altLang="en-US" dirty="0" err="1"/>
              <a:t>학습률</a:t>
            </a:r>
            <a:r>
              <a:rPr lang="ko-KR" altLang="en-US" dirty="0"/>
              <a:t> </a:t>
            </a:r>
            <a:r>
              <a:rPr lang="en-US" altLang="ko-KR" dirty="0"/>
              <a:t>α</a:t>
            </a:r>
            <a:r>
              <a:rPr lang="ko-KR" altLang="en-US" dirty="0"/>
              <a:t>가 지나치게 낮은 값을 가지면</a:t>
            </a:r>
          </a:p>
          <a:p>
            <a:pPr lvl="3"/>
            <a:r>
              <a:rPr lang="ko-KR" altLang="en-US" dirty="0"/>
              <a:t>학습 속도가 </a:t>
            </a:r>
            <a:r>
              <a:rPr lang="ko-KR" altLang="en-US" dirty="0" err="1"/>
              <a:t>느려지므로</a:t>
            </a:r>
            <a:r>
              <a:rPr lang="ko-KR" altLang="en-US" dirty="0"/>
              <a:t> </a:t>
            </a:r>
            <a:r>
              <a:rPr lang="ko-KR" altLang="en-US" dirty="0" smtClean="0"/>
              <a:t>적당한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α</a:t>
            </a:r>
            <a:r>
              <a:rPr lang="ko-KR" altLang="en-US" dirty="0"/>
              <a:t>의 값을 찾아내는 것도 중요</a:t>
            </a:r>
          </a:p>
          <a:p>
            <a:r>
              <a:rPr lang="en-US" altLang="ko-KR" dirty="0"/>
              <a:t>0.001</a:t>
            </a:r>
            <a:r>
              <a:rPr lang="ko-KR" altLang="en-US" dirty="0"/>
              <a:t>에서 </a:t>
            </a:r>
            <a:r>
              <a:rPr lang="en-US" altLang="ko-KR" dirty="0"/>
              <a:t>0.1 </a:t>
            </a:r>
            <a:r>
              <a:rPr lang="ko-KR" altLang="en-US" dirty="0"/>
              <a:t>정도 사용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5450" y="2632658"/>
            <a:ext cx="2816306" cy="397825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0679" y="4098186"/>
            <a:ext cx="2058945" cy="159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cost</a:t>
            </a:r>
            <a:r>
              <a:rPr lang="ko-KR" altLang="en-US" dirty="0"/>
              <a:t>가 가장 최소값을 가지게 하는 </a:t>
            </a:r>
            <a:r>
              <a:rPr lang="en-US" altLang="ko-KR" dirty="0"/>
              <a:t>W</a:t>
            </a:r>
            <a:r>
              <a:rPr lang="ko-KR" altLang="en-US" dirty="0"/>
              <a:t>를 찾는 일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y = </a:t>
            </a:r>
            <a:r>
              <a:rPr lang="en-US" altLang="ko-KR" dirty="0" err="1" smtClean="0"/>
              <a:t>Wx</a:t>
            </a:r>
            <a:r>
              <a:rPr lang="ko-KR" altLang="en-US" dirty="0"/>
              <a:t>라는 가설 </a:t>
            </a:r>
            <a:r>
              <a:rPr lang="en-US" altLang="ko-KR" dirty="0"/>
              <a:t>H(x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비용 </a:t>
            </a:r>
            <a:r>
              <a:rPr lang="ko-KR" altLang="en-US" dirty="0"/>
              <a:t>함수의 값 </a:t>
            </a:r>
            <a:r>
              <a:rPr lang="en-US" altLang="ko-KR" dirty="0"/>
              <a:t>cost(W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/>
              <a:t>설명의 편의를 위해 편향 </a:t>
            </a:r>
            <a:r>
              <a:rPr lang="en-US" altLang="ko-KR" dirty="0"/>
              <a:t>b</a:t>
            </a:r>
            <a:r>
              <a:rPr lang="ko-KR" altLang="en-US" dirty="0"/>
              <a:t>가 없이 단순히 가중치 </a:t>
            </a:r>
            <a:r>
              <a:rPr lang="en-US" altLang="ko-KR" dirty="0"/>
              <a:t>W</a:t>
            </a:r>
            <a:r>
              <a:rPr lang="ko-KR" altLang="en-US" dirty="0"/>
              <a:t>만을 사용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846" y="2751122"/>
            <a:ext cx="3883746" cy="301766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933" y="2791463"/>
            <a:ext cx="3766579" cy="2893638"/>
          </a:xfrm>
          <a:prstGeom prst="rect">
            <a:avLst/>
          </a:prstGeom>
        </p:spPr>
      </p:pic>
      <p:sp>
        <p:nvSpPr>
          <p:cNvPr id="7" name="사각형 설명선 6"/>
          <p:cNvSpPr/>
          <p:nvPr/>
        </p:nvSpPr>
        <p:spPr>
          <a:xfrm>
            <a:off x="6387352" y="2783543"/>
            <a:ext cx="1102378" cy="363291"/>
          </a:xfrm>
          <a:prstGeom prst="wedgeRectCallout">
            <a:avLst>
              <a:gd name="adj1" fmla="val -17618"/>
              <a:gd name="adj2" fmla="val 717095"/>
            </a:avLst>
          </a:prstGeom>
          <a:noFill/>
          <a:ln w="9525">
            <a:solidFill>
              <a:srgbClr val="0000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정답</a:t>
            </a:r>
            <a:r>
              <a:rPr lang="en-US" altLang="ko-KR" sz="1400" dirty="0" smtClean="0">
                <a:solidFill>
                  <a:schemeClr val="tx1"/>
                </a:solidFill>
              </a:rPr>
              <a:t> W </a:t>
            </a:r>
            <a:r>
              <a:rPr lang="ko-KR" altLang="en-US" sz="1400" dirty="0" smtClean="0">
                <a:solidFill>
                  <a:schemeClr val="tx1"/>
                </a:solidFill>
              </a:rPr>
              <a:t>값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4732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비용 함수와 최적의 </a:t>
            </a:r>
            <a:r>
              <a:rPr lang="en-US" altLang="ko-KR" dirty="0" smtClean="0"/>
              <a:t>W </a:t>
            </a:r>
            <a:r>
              <a:rPr lang="ko-KR" altLang="en-US" dirty="0" smtClean="0"/>
              <a:t>구하기 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비용 함수</a:t>
            </a:r>
            <a:r>
              <a:rPr lang="en-US" altLang="ko-KR" dirty="0"/>
              <a:t>(Cost function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smtClean="0"/>
              <a:t>Cost</a:t>
            </a:r>
            <a:r>
              <a:rPr lang="ko-KR" altLang="en-US" dirty="0"/>
              <a:t>를 최소화하는 </a:t>
            </a:r>
            <a:r>
              <a:rPr lang="en-US" altLang="ko-KR" dirty="0"/>
              <a:t>W</a:t>
            </a:r>
            <a:r>
              <a:rPr lang="ko-KR" altLang="en-US" dirty="0"/>
              <a:t>를 구하기 위한 </a:t>
            </a:r>
            <a:r>
              <a:rPr lang="ko-KR" altLang="en-US" dirty="0" smtClean="0"/>
              <a:t>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해당 </a:t>
            </a:r>
            <a:r>
              <a:rPr lang="ko-KR" altLang="en-US" dirty="0"/>
              <a:t>식은 접선의 기울기가 </a:t>
            </a:r>
            <a:r>
              <a:rPr lang="en-US" altLang="ko-KR" dirty="0"/>
              <a:t>0</a:t>
            </a:r>
            <a:r>
              <a:rPr lang="ko-KR" altLang="en-US" dirty="0"/>
              <a:t>이 될 때까지 </a:t>
            </a:r>
            <a:r>
              <a:rPr lang="ko-KR" altLang="en-US" dirty="0" smtClean="0"/>
              <a:t>반복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lvl="1"/>
            <a:r>
              <a:rPr lang="ko-KR" altLang="en-US" dirty="0" smtClean="0"/>
              <a:t>현재 </a:t>
            </a:r>
            <a:r>
              <a:rPr lang="en-US" altLang="ko-KR" dirty="0"/>
              <a:t>W</a:t>
            </a:r>
            <a:r>
              <a:rPr lang="ko-KR" altLang="en-US" dirty="0"/>
              <a:t>에서의 접선의 기울기와 </a:t>
            </a:r>
            <a:r>
              <a:rPr lang="en-US" altLang="ko-KR" dirty="0"/>
              <a:t>α</a:t>
            </a:r>
            <a:r>
              <a:rPr lang="ko-KR" altLang="en-US" dirty="0"/>
              <a:t>와 곱한 값을 현재 </a:t>
            </a:r>
            <a:r>
              <a:rPr lang="en-US" altLang="ko-KR" dirty="0"/>
              <a:t>W</a:t>
            </a:r>
            <a:r>
              <a:rPr lang="ko-KR" altLang="en-US" dirty="0"/>
              <a:t>에서 빼서 새로운 </a:t>
            </a:r>
            <a:r>
              <a:rPr lang="en-US" altLang="ko-KR" dirty="0"/>
              <a:t>W</a:t>
            </a:r>
            <a:r>
              <a:rPr lang="ko-KR" altLang="en-US" dirty="0"/>
              <a:t>의 값으로 </a:t>
            </a:r>
            <a:r>
              <a:rPr lang="ko-KR" altLang="en-US" dirty="0" smtClean="0"/>
              <a:t>다음 손실을 계산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학습률</a:t>
            </a:r>
            <a:r>
              <a:rPr lang="en-US" altLang="ko-KR" dirty="0" smtClean="0"/>
              <a:t>(</a:t>
            </a:r>
            <a:r>
              <a:rPr lang="ko-KR" altLang="en-US" dirty="0" smtClean="0"/>
              <a:t>알파</a:t>
            </a:r>
            <a:r>
              <a:rPr lang="en-US" altLang="ko-KR" dirty="0" smtClean="0"/>
              <a:t>): </a:t>
            </a:r>
            <a:r>
              <a:rPr lang="ko-KR" altLang="en-US" dirty="0" smtClean="0"/>
              <a:t>기울기가 최소인 다음 </a:t>
            </a:r>
            <a:r>
              <a:rPr lang="en-US" altLang="ko-KR" dirty="0" smtClean="0"/>
              <a:t>w</a:t>
            </a:r>
            <a:r>
              <a:rPr lang="ko-KR" altLang="en-US" dirty="0" smtClean="0"/>
              <a:t>로 가기 위한 비율</a:t>
            </a:r>
            <a:r>
              <a:rPr lang="en-US" altLang="ko-KR" dirty="0" smtClean="0"/>
              <a:t> 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118" y="1672747"/>
            <a:ext cx="4427925" cy="98572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907" y="3527058"/>
            <a:ext cx="3642951" cy="882454"/>
          </a:xfrm>
          <a:prstGeom prst="rect">
            <a:avLst/>
          </a:prstGeom>
        </p:spPr>
      </p:pic>
      <p:sp>
        <p:nvSpPr>
          <p:cNvPr id="7" name="사각형 설명선 6"/>
          <p:cNvSpPr/>
          <p:nvPr/>
        </p:nvSpPr>
        <p:spPr>
          <a:xfrm>
            <a:off x="2858947" y="4849732"/>
            <a:ext cx="1826894" cy="363291"/>
          </a:xfrm>
          <a:prstGeom prst="wedgeRectCallout">
            <a:avLst>
              <a:gd name="adj1" fmla="val 22630"/>
              <a:gd name="adj2" fmla="val -247103"/>
            </a:avLst>
          </a:prstGeom>
          <a:noFill/>
          <a:ln w="9525">
            <a:solidFill>
              <a:srgbClr val="0000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학습률</a:t>
            </a:r>
            <a:r>
              <a:rPr lang="en-US" altLang="ko-KR" sz="1400" dirty="0">
                <a:solidFill>
                  <a:schemeClr val="tx1"/>
                </a:solidFill>
              </a:rPr>
              <a:t>(learning rate)</a:t>
            </a:r>
            <a:endParaRPr lang="ko-KR" altLang="en-US" sz="1400" dirty="0"/>
          </a:p>
        </p:txBody>
      </p:sp>
      <p:sp>
        <p:nvSpPr>
          <p:cNvPr id="8" name="직사각형 7"/>
          <p:cNvSpPr/>
          <p:nvPr/>
        </p:nvSpPr>
        <p:spPr>
          <a:xfrm>
            <a:off x="4352081" y="3625835"/>
            <a:ext cx="1666754" cy="882454"/>
          </a:xfrm>
          <a:prstGeom prst="rect">
            <a:avLst/>
          </a:prstGeom>
          <a:noFill/>
          <a:ln w="95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 설명선 8"/>
          <p:cNvSpPr/>
          <p:nvPr/>
        </p:nvSpPr>
        <p:spPr>
          <a:xfrm>
            <a:off x="5207924" y="4658400"/>
            <a:ext cx="1826894" cy="577517"/>
          </a:xfrm>
          <a:prstGeom prst="wedgeRectCallout">
            <a:avLst>
              <a:gd name="adj1" fmla="val -25325"/>
              <a:gd name="adj2" fmla="val -79772"/>
            </a:avLst>
          </a:prstGeom>
          <a:noFill/>
          <a:ln w="9525">
            <a:solidFill>
              <a:srgbClr val="0000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W </a:t>
            </a:r>
            <a:r>
              <a:rPr lang="ko-KR" altLang="en-US" sz="1400" dirty="0" smtClean="0">
                <a:solidFill>
                  <a:schemeClr val="tx1"/>
                </a:solidFill>
              </a:rPr>
              <a:t>함수의 기울기</a:t>
            </a:r>
            <a:r>
              <a:rPr lang="en-US" altLang="ko-KR" sz="1400" dirty="0" smtClean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미분 값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9346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계산 과정의 의미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현재 </a:t>
            </a:r>
            <a:r>
              <a:rPr lang="en-US" altLang="ko-KR" dirty="0"/>
              <a:t>W</a:t>
            </a:r>
            <a:r>
              <a:rPr lang="ko-KR" altLang="en-US" dirty="0"/>
              <a:t>에서 현재 </a:t>
            </a:r>
            <a:r>
              <a:rPr lang="en-US" altLang="ko-KR" dirty="0"/>
              <a:t>W</a:t>
            </a:r>
            <a:r>
              <a:rPr lang="ko-KR" altLang="en-US" dirty="0"/>
              <a:t>에서의 접선의 기울기를 빼는 </a:t>
            </a:r>
            <a:r>
              <a:rPr lang="ko-KR" altLang="en-US" dirty="0" smtClean="0"/>
              <a:t>행위의 의미</a:t>
            </a:r>
            <a:endParaRPr lang="en-US" altLang="ko-KR" dirty="0" smtClean="0"/>
          </a:p>
          <a:p>
            <a:pPr lvl="1"/>
            <a:r>
              <a:rPr lang="ko-KR" altLang="en-US" dirty="0"/>
              <a:t>접선의 기울기가 음수일 </a:t>
            </a:r>
            <a:r>
              <a:rPr lang="ko-KR" altLang="en-US" dirty="0" smtClean="0"/>
              <a:t>때 </a:t>
            </a:r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r>
              <a:rPr lang="ko-KR" altLang="en-US" dirty="0" smtClean="0"/>
              <a:t>접선의 </a:t>
            </a:r>
            <a:r>
              <a:rPr lang="ko-KR" altLang="en-US" dirty="0"/>
              <a:t>기울기가 </a:t>
            </a:r>
            <a:r>
              <a:rPr lang="ko-KR" altLang="en-US" dirty="0" smtClean="0"/>
              <a:t>양수일 </a:t>
            </a:r>
            <a:r>
              <a:rPr lang="ko-KR" altLang="en-US" dirty="0"/>
              <a:t>때 </a:t>
            </a:r>
            <a:endParaRPr lang="en-US" altLang="ko-KR" dirty="0"/>
          </a:p>
          <a:p>
            <a:pPr lvl="2"/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1454" y="2801073"/>
            <a:ext cx="4603940" cy="354438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473" y="1854282"/>
            <a:ext cx="5246715" cy="52549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496" y="3025190"/>
            <a:ext cx="2927496" cy="53994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526" y="4328933"/>
            <a:ext cx="3898291" cy="887810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>
            <a:off x="5486883" y="5401938"/>
            <a:ext cx="983365" cy="0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H="1" flipV="1">
            <a:off x="6486107" y="5391873"/>
            <a:ext cx="1040281" cy="10065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 설명선 12"/>
          <p:cNvSpPr/>
          <p:nvPr/>
        </p:nvSpPr>
        <p:spPr>
          <a:xfrm>
            <a:off x="5648445" y="2379776"/>
            <a:ext cx="3328631" cy="751206"/>
          </a:xfrm>
          <a:prstGeom prst="wedgeRectCallout">
            <a:avLst>
              <a:gd name="adj1" fmla="val -61620"/>
              <a:gd name="adj2" fmla="val 193970"/>
            </a:avLst>
          </a:prstGeom>
          <a:noFill/>
          <a:ln w="9525">
            <a:solidFill>
              <a:srgbClr val="0000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즉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기울기가 </a:t>
            </a:r>
            <a:r>
              <a:rPr lang="ko-KR" altLang="en-US" sz="1400" dirty="0" err="1">
                <a:solidFill>
                  <a:schemeClr val="tx1"/>
                </a:solidFill>
              </a:rPr>
              <a:t>음수면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W</a:t>
            </a:r>
            <a:r>
              <a:rPr lang="ko-KR" altLang="en-US" sz="1400" dirty="0">
                <a:solidFill>
                  <a:schemeClr val="tx1"/>
                </a:solidFill>
              </a:rPr>
              <a:t>의 값이 증가하게 되는데 이는 결과적으로 접선의 기울기가 </a:t>
            </a:r>
            <a:r>
              <a:rPr lang="en-US" altLang="ko-KR" sz="1400" dirty="0">
                <a:solidFill>
                  <a:schemeClr val="tx1"/>
                </a:solidFill>
              </a:rPr>
              <a:t>0</a:t>
            </a:r>
            <a:r>
              <a:rPr lang="ko-KR" altLang="en-US" sz="1400" dirty="0">
                <a:solidFill>
                  <a:schemeClr val="tx1"/>
                </a:solidFill>
              </a:rPr>
              <a:t>인 방향으로 </a:t>
            </a:r>
            <a:r>
              <a:rPr lang="en-US" altLang="ko-KR" sz="1400" dirty="0">
                <a:solidFill>
                  <a:schemeClr val="tx1"/>
                </a:solidFill>
              </a:rPr>
              <a:t>W</a:t>
            </a:r>
            <a:r>
              <a:rPr lang="ko-KR" altLang="en-US" sz="1400" dirty="0">
                <a:solidFill>
                  <a:schemeClr val="tx1"/>
                </a:solidFill>
              </a:rPr>
              <a:t>의 값이 조정 </a:t>
            </a:r>
          </a:p>
        </p:txBody>
      </p:sp>
    </p:spTree>
    <p:extLst>
      <p:ext uri="{BB962C8B-B14F-4D97-AF65-F5344CB8AC3E}">
        <p14:creationId xmlns:p14="http://schemas.microsoft.com/office/powerpoint/2010/main" val="343899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경사 </a:t>
            </a:r>
            <a:r>
              <a:rPr lang="ko-KR" altLang="en-US" dirty="0" err="1" smtClean="0"/>
              <a:t>하강법</a:t>
            </a:r>
            <a:r>
              <a:rPr lang="ko-KR" altLang="en-US" dirty="0" smtClean="0"/>
              <a:t> 정리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297077" y="1193960"/>
            <a:ext cx="4267780" cy="5151503"/>
          </a:xfrm>
        </p:spPr>
        <p:txBody>
          <a:bodyPr/>
          <a:lstStyle/>
          <a:p>
            <a:r>
              <a:rPr lang="ko-KR" altLang="en-US" dirty="0"/>
              <a:t>경사 </a:t>
            </a:r>
            <a:r>
              <a:rPr lang="ko-KR" altLang="en-US" dirty="0" err="1"/>
              <a:t>하강법</a:t>
            </a:r>
            <a:r>
              <a:rPr lang="en-US" altLang="ko-KR" dirty="0"/>
              <a:t>(Gradient Descent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내리막 경사 따라 가기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접선의 기울기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맨 </a:t>
            </a:r>
            <a:r>
              <a:rPr lang="ko-KR" altLang="en-US" dirty="0"/>
              <a:t>아래의 볼록한 부분에서는 결국 접선의 기울기가 </a:t>
            </a:r>
            <a:r>
              <a:rPr lang="en-US" altLang="ko-KR" dirty="0" smtClean="0"/>
              <a:t>0</a:t>
            </a:r>
          </a:p>
          <a:p>
            <a:pPr lvl="1"/>
            <a:r>
              <a:rPr lang="en-US" altLang="ko-KR" dirty="0" smtClean="0"/>
              <a:t>cost</a:t>
            </a:r>
            <a:r>
              <a:rPr lang="ko-KR" altLang="en-US" dirty="0"/>
              <a:t>가 최소화가 되는 지점은 접선의 기울기가 </a:t>
            </a:r>
            <a:r>
              <a:rPr lang="en-US" altLang="ko-KR" dirty="0"/>
              <a:t>0</a:t>
            </a:r>
            <a:r>
              <a:rPr lang="ko-KR" altLang="en-US" dirty="0"/>
              <a:t>이 되는 </a:t>
            </a:r>
            <a:r>
              <a:rPr lang="ko-KR" altLang="en-US" dirty="0" smtClean="0"/>
              <a:t>지점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또한 </a:t>
            </a:r>
            <a:r>
              <a:rPr lang="ko-KR" altLang="en-US" dirty="0" err="1"/>
              <a:t>미분값이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이 되는 </a:t>
            </a:r>
            <a:r>
              <a:rPr lang="ko-KR" altLang="en-US" dirty="0" smtClean="0"/>
              <a:t>지점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경사 </a:t>
            </a:r>
            <a:r>
              <a:rPr lang="ko-KR" altLang="en-US" dirty="0" err="1"/>
              <a:t>하강법의</a:t>
            </a:r>
            <a:r>
              <a:rPr lang="ko-KR" altLang="en-US" dirty="0"/>
              <a:t> </a:t>
            </a:r>
            <a:r>
              <a:rPr lang="ko-KR" altLang="en-US" dirty="0" smtClean="0"/>
              <a:t>아이디어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비용 </a:t>
            </a:r>
            <a:r>
              <a:rPr lang="ko-KR" altLang="en-US" dirty="0"/>
              <a:t>함수</a:t>
            </a:r>
            <a:r>
              <a:rPr lang="en-US" altLang="ko-KR" dirty="0"/>
              <a:t>(Cost function)</a:t>
            </a:r>
            <a:r>
              <a:rPr lang="ko-KR" altLang="en-US" dirty="0"/>
              <a:t>를 미분하여 현재 </a:t>
            </a:r>
            <a:r>
              <a:rPr lang="en-US" altLang="ko-KR" dirty="0"/>
              <a:t>W</a:t>
            </a:r>
            <a:r>
              <a:rPr lang="ko-KR" altLang="en-US" dirty="0"/>
              <a:t>에서의 접선의 기울기를 </a:t>
            </a:r>
            <a:r>
              <a:rPr lang="ko-KR" altLang="en-US" dirty="0" smtClean="0"/>
              <a:t>구하고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접선의 </a:t>
            </a:r>
            <a:r>
              <a:rPr lang="ko-KR" altLang="en-US" dirty="0"/>
              <a:t>기울기가 낮은 방향으로 </a:t>
            </a:r>
            <a:r>
              <a:rPr lang="en-US" altLang="ko-KR" dirty="0"/>
              <a:t>W</a:t>
            </a:r>
            <a:r>
              <a:rPr lang="ko-KR" altLang="en-US" dirty="0"/>
              <a:t>의 값을 변경하고 다시 </a:t>
            </a:r>
            <a:r>
              <a:rPr lang="ko-KR" altLang="en-US" dirty="0" smtClean="0"/>
              <a:t>미분하고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이 </a:t>
            </a:r>
            <a:r>
              <a:rPr lang="ko-KR" altLang="en-US" dirty="0"/>
              <a:t>과정을 접선의 기울기가 </a:t>
            </a:r>
            <a:r>
              <a:rPr lang="en-US" altLang="ko-KR" dirty="0"/>
              <a:t>0</a:t>
            </a:r>
            <a:r>
              <a:rPr lang="ko-KR" altLang="en-US" dirty="0"/>
              <a:t>인 곳을 향해 </a:t>
            </a:r>
            <a:r>
              <a:rPr lang="en-US" altLang="ko-KR" dirty="0"/>
              <a:t>W</a:t>
            </a:r>
            <a:r>
              <a:rPr lang="ko-KR" altLang="en-US" dirty="0"/>
              <a:t>의 값을 변경하는 작업을 반복하는 </a:t>
            </a:r>
            <a:r>
              <a:rPr lang="ko-KR" altLang="en-US" dirty="0" smtClean="0"/>
              <a:t>것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055" y="1941254"/>
            <a:ext cx="3848638" cy="357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0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손실 함수를 최소로 하는 </a:t>
            </a:r>
            <a:r>
              <a:rPr lang="en-US" altLang="ko-KR" dirty="0" smtClean="0"/>
              <a:t>W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b </a:t>
            </a:r>
            <a:r>
              <a:rPr lang="ko-KR" altLang="en-US" dirty="0" smtClean="0"/>
              <a:t>구하는 과정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56" y="1285434"/>
            <a:ext cx="8619172" cy="478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38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오차역전파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297076" y="1193960"/>
            <a:ext cx="2621222" cy="5151503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순전파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입력층에서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출력층으로</a:t>
            </a:r>
            <a:r>
              <a:rPr lang="ko-KR" altLang="en-US" dirty="0" smtClean="0"/>
              <a:t> 계산해 최종 오차를 계산하는 방법</a:t>
            </a:r>
            <a:endParaRPr lang="en-US" altLang="ko-KR" dirty="0" smtClean="0"/>
          </a:p>
          <a:p>
            <a:r>
              <a:rPr lang="ko-KR" altLang="en-US" dirty="0" err="1" smtClean="0"/>
              <a:t>역전파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오차 결과 값을 </a:t>
            </a:r>
            <a:r>
              <a:rPr lang="ko-KR" altLang="en-US" dirty="0"/>
              <a:t>통해서 다시 역으로 </a:t>
            </a:r>
            <a:r>
              <a:rPr lang="en-US" altLang="ko-KR" dirty="0"/>
              <a:t>input </a:t>
            </a:r>
            <a:r>
              <a:rPr lang="ko-KR" altLang="en-US" dirty="0"/>
              <a:t>방향으로 </a:t>
            </a:r>
            <a:r>
              <a:rPr lang="ko-KR" altLang="en-US" dirty="0" smtClean="0"/>
              <a:t>오차가 적어지도록 다시 </a:t>
            </a:r>
            <a:r>
              <a:rPr lang="ko-KR" altLang="en-US" dirty="0"/>
              <a:t>보내며 가중치를 </a:t>
            </a:r>
            <a:r>
              <a:rPr lang="ko-KR" altLang="en-US" dirty="0" smtClean="0"/>
              <a:t>다시 수정하는 방법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1986</a:t>
            </a:r>
            <a:r>
              <a:rPr lang="ko-KR" altLang="en-US" dirty="0" smtClean="0"/>
              <a:t>년 </a:t>
            </a:r>
            <a:r>
              <a:rPr lang="ko-KR" altLang="en-US" dirty="0" err="1" smtClean="0"/>
              <a:t>제프리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힌튼이</a:t>
            </a:r>
            <a:r>
              <a:rPr lang="ko-KR" altLang="en-US" dirty="0" smtClean="0"/>
              <a:t> 적용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엄청난 처리 속도의 증가  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861" y="373682"/>
            <a:ext cx="6216950" cy="596205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7002" y="6493988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dirty="0">
                <a:hlinkClick r:id="rId3"/>
              </a:rPr>
              <a:t>https://blog.naver.com/samsjang/221033626685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32897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회귀의 어원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회귀 분석</a:t>
            </a:r>
            <a:r>
              <a:rPr lang="en-US" altLang="ko-KR" dirty="0" smtClean="0"/>
              <a:t>(regression analysis)</a:t>
            </a:r>
          </a:p>
          <a:p>
            <a:pPr lvl="1"/>
            <a:r>
              <a:rPr lang="ko-KR" altLang="en-US" dirty="0"/>
              <a:t>관찰된 </a:t>
            </a:r>
            <a:r>
              <a:rPr lang="ko-KR" altLang="en-US" dirty="0" err="1"/>
              <a:t>연속형</a:t>
            </a:r>
            <a:r>
              <a:rPr lang="ko-KR" altLang="en-US" dirty="0"/>
              <a:t> 변수들에 대해 두 변수 사이의 모형을 </a:t>
            </a:r>
            <a:r>
              <a:rPr lang="ko-KR" altLang="en-US" dirty="0" smtClean="0"/>
              <a:t>구한 뒤 </a:t>
            </a:r>
            <a:r>
              <a:rPr lang="ko-KR" altLang="en-US" dirty="0"/>
              <a:t>적합도를 측정해 내는 분석 </a:t>
            </a:r>
            <a:r>
              <a:rPr lang="ko-KR" altLang="en-US" dirty="0" smtClean="0"/>
              <a:t>방법</a:t>
            </a:r>
            <a:endParaRPr lang="en-US" altLang="ko-KR" dirty="0"/>
          </a:p>
          <a:p>
            <a:pPr lvl="1"/>
            <a:r>
              <a:rPr lang="ko-KR" altLang="en-US" dirty="0" smtClean="0"/>
              <a:t>회귀분석은 </a:t>
            </a:r>
            <a:r>
              <a:rPr lang="ko-KR" altLang="en-US" dirty="0"/>
              <a:t>시간에 따라 변화하는 데이터나 어떤 영향</a:t>
            </a:r>
            <a:r>
              <a:rPr lang="en-US" altLang="ko-KR" dirty="0"/>
              <a:t>, </a:t>
            </a:r>
            <a:r>
              <a:rPr lang="ko-KR" altLang="en-US" dirty="0"/>
              <a:t>가설적 실험</a:t>
            </a:r>
            <a:r>
              <a:rPr lang="en-US" altLang="ko-KR" dirty="0"/>
              <a:t>, </a:t>
            </a:r>
            <a:r>
              <a:rPr lang="ko-KR" altLang="en-US" dirty="0"/>
              <a:t>인과 관계의 </a:t>
            </a:r>
            <a:r>
              <a:rPr lang="ko-KR" altLang="en-US" dirty="0" smtClean="0"/>
              <a:t>모델링 등의 </a:t>
            </a:r>
            <a:r>
              <a:rPr lang="ko-KR" altLang="en-US" dirty="0"/>
              <a:t>통계적 예측에 </a:t>
            </a:r>
            <a:r>
              <a:rPr lang="ko-KR" altLang="en-US" dirty="0" smtClean="0"/>
              <a:t>이용</a:t>
            </a:r>
            <a:r>
              <a:rPr lang="en-US" altLang="ko-KR" dirty="0" smtClean="0"/>
              <a:t> </a:t>
            </a:r>
          </a:p>
          <a:p>
            <a:r>
              <a:rPr lang="ko-KR" altLang="en-US" dirty="0"/>
              <a:t>회귀</a:t>
            </a:r>
            <a:r>
              <a:rPr lang="en-US" altLang="ko-KR" dirty="0"/>
              <a:t>(</a:t>
            </a:r>
            <a:r>
              <a:rPr lang="ko-KR" altLang="en-US" dirty="0"/>
              <a:t>영어</a:t>
            </a:r>
            <a:r>
              <a:rPr lang="en-US" altLang="ko-KR" dirty="0"/>
              <a:t>: regress </a:t>
            </a:r>
            <a:r>
              <a:rPr lang="ko-KR" altLang="en-US" dirty="0" err="1"/>
              <a:t>리그레스</a:t>
            </a:r>
            <a:r>
              <a:rPr lang="en-US" altLang="ko-KR" dirty="0"/>
              <a:t>[*])</a:t>
            </a:r>
            <a:r>
              <a:rPr lang="ko-KR" altLang="en-US" dirty="0"/>
              <a:t>의 원래 </a:t>
            </a:r>
            <a:r>
              <a:rPr lang="ko-KR" altLang="en-US" dirty="0" smtClean="0"/>
              <a:t>의미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옛날 </a:t>
            </a:r>
            <a:r>
              <a:rPr lang="ko-KR" altLang="en-US" dirty="0"/>
              <a:t>상태로 돌아가는 것을 </a:t>
            </a:r>
            <a:r>
              <a:rPr lang="ko-KR" altLang="en-US" dirty="0" smtClean="0"/>
              <a:t>의미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영국의 </a:t>
            </a:r>
            <a:r>
              <a:rPr lang="ko-KR" altLang="en-US" dirty="0"/>
              <a:t>유전학자 프랜시스 </a:t>
            </a:r>
            <a:r>
              <a:rPr lang="ko-KR" altLang="en-US" dirty="0" err="1"/>
              <a:t>골턴은</a:t>
            </a:r>
            <a:r>
              <a:rPr lang="ko-KR" altLang="en-US" dirty="0"/>
              <a:t>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평균으로의 회귀</a:t>
            </a:r>
            <a:r>
              <a:rPr lang="en-US" altLang="ko-KR" dirty="0" smtClean="0"/>
              <a:t>(regression to the mean)”</a:t>
            </a:r>
          </a:p>
          <a:p>
            <a:pPr lvl="2"/>
            <a:r>
              <a:rPr lang="ko-KR" altLang="en-US" dirty="0" smtClean="0"/>
              <a:t>부모의 </a:t>
            </a:r>
            <a:r>
              <a:rPr lang="ko-KR" altLang="en-US" dirty="0"/>
              <a:t>키와 아이들의 키 사이의 연관 관계를 연구하면서 부모와 자녀의 </a:t>
            </a:r>
            <a:r>
              <a:rPr lang="ko-KR" altLang="en-US" dirty="0" smtClean="0"/>
              <a:t>키 사이에는 </a:t>
            </a:r>
            <a:r>
              <a:rPr lang="ko-KR" altLang="en-US" dirty="0"/>
              <a:t>선형적인 관계가 있고 키가 커지거나 작아지는 것보다는 전체 키 평균으로 돌아가려는 경향이 있다는 가설을 세웠으며 이를 분석하는 방법을 </a:t>
            </a:r>
            <a:r>
              <a:rPr lang="en-US" altLang="ko-KR" dirty="0"/>
              <a:t>"</a:t>
            </a:r>
            <a:r>
              <a:rPr lang="ko-KR" altLang="en-US" dirty="0"/>
              <a:t>회귀분석</a:t>
            </a:r>
            <a:r>
              <a:rPr lang="en-US" altLang="ko-KR" dirty="0"/>
              <a:t>"</a:t>
            </a:r>
            <a:r>
              <a:rPr lang="ko-KR" altLang="en-US" dirty="0"/>
              <a:t>이라고 </a:t>
            </a:r>
            <a:r>
              <a:rPr lang="ko-KR" altLang="en-US" dirty="0" smtClean="0"/>
              <a:t>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이러한 </a:t>
            </a:r>
            <a:r>
              <a:rPr lang="ko-KR" altLang="en-US" dirty="0"/>
              <a:t>경험적 연구 이후</a:t>
            </a:r>
            <a:r>
              <a:rPr lang="en-US" altLang="ko-KR" dirty="0"/>
              <a:t>, </a:t>
            </a:r>
            <a:r>
              <a:rPr lang="ko-KR" altLang="en-US" dirty="0"/>
              <a:t>칼 </a:t>
            </a:r>
            <a:r>
              <a:rPr lang="ko-KR" altLang="en-US" dirty="0" err="1"/>
              <a:t>피어슨은</a:t>
            </a:r>
            <a:r>
              <a:rPr lang="ko-KR" altLang="en-US" dirty="0"/>
              <a:t> 아버지와 아들의 키를 조사한 결과를 바탕으로 함수 관계를 도출하여 회귀분석 이론을 수학적으로 </a:t>
            </a:r>
            <a:r>
              <a:rPr lang="ko-KR" altLang="en-US" dirty="0" smtClean="0"/>
              <a:t>정립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1949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656254" y="2588393"/>
            <a:ext cx="383149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선형 회귀</a:t>
            </a:r>
            <a:endParaRPr lang="en-US" altLang="ko-KR" sz="5400" b="0" cap="none" spc="0" dirty="0" smtClean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en-US" altLang="ko-KR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y = 2x</a:t>
            </a:r>
            <a:r>
              <a:rPr lang="ko-KR" altLang="en-US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예측</a:t>
            </a:r>
            <a:endParaRPr lang="en-US" altLang="ko-KR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083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소스 파일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07-reg-basic.ipynb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398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선형 회귀 문제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y = </a:t>
            </a:r>
            <a:r>
              <a:rPr lang="en-US" altLang="ko-KR" dirty="0" smtClean="0"/>
              <a:t>2x </a:t>
            </a:r>
            <a:r>
              <a:rPr lang="ko-KR" altLang="en-US" dirty="0" smtClean="0"/>
              <a:t>에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해당하는 값을 예측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훈련</a:t>
            </a:r>
            <a:r>
              <a:rPr lang="en-US" altLang="ko-KR" dirty="0" smtClean="0"/>
              <a:t>(</a:t>
            </a:r>
            <a:r>
              <a:rPr lang="ko-KR" altLang="en-US" dirty="0" smtClean="0"/>
              <a:t>학습</a:t>
            </a:r>
            <a:r>
              <a:rPr lang="en-US" altLang="ko-KR" dirty="0" smtClean="0"/>
              <a:t>) </a:t>
            </a:r>
            <a:r>
              <a:rPr lang="ko-KR" altLang="en-US" dirty="0" smtClean="0"/>
              <a:t>데이터</a:t>
            </a:r>
            <a:endParaRPr lang="en-US" altLang="ko-KR" dirty="0" smtClean="0"/>
          </a:p>
          <a:p>
            <a:pPr lvl="2"/>
            <a:r>
              <a:rPr lang="fr-FR" altLang="ko-KR" dirty="0"/>
              <a:t>x_train = [1, 2, 3, 4]</a:t>
            </a:r>
            <a:br>
              <a:rPr lang="fr-FR" altLang="ko-KR" dirty="0"/>
            </a:br>
            <a:r>
              <a:rPr lang="fr-FR" altLang="ko-KR" dirty="0"/>
              <a:t>y_train = [2, 4, 6, </a:t>
            </a:r>
            <a:r>
              <a:rPr lang="fr-FR" altLang="ko-KR" dirty="0" smtClean="0"/>
              <a:t>8]</a:t>
            </a:r>
          </a:p>
          <a:p>
            <a:pPr lvl="1"/>
            <a:r>
              <a:rPr lang="ko-KR" altLang="en-US" dirty="0" smtClean="0"/>
              <a:t>테스트 데이터</a:t>
            </a:r>
            <a:endParaRPr lang="en-US" altLang="ko-KR" dirty="0" smtClean="0"/>
          </a:p>
          <a:p>
            <a:pPr lvl="2"/>
            <a:r>
              <a:rPr lang="en-US" altLang="ko-KR" dirty="0" err="1"/>
              <a:t>x_test</a:t>
            </a:r>
            <a:r>
              <a:rPr lang="en-US" altLang="ko-KR" dirty="0"/>
              <a:t> = [1.2, 2.3, 3.4, 4.5]</a:t>
            </a:r>
            <a:br>
              <a:rPr lang="en-US" altLang="ko-KR" dirty="0"/>
            </a:br>
            <a:r>
              <a:rPr lang="en-US" altLang="ko-KR" dirty="0" err="1"/>
              <a:t>y_test</a:t>
            </a:r>
            <a:r>
              <a:rPr lang="en-US" altLang="ko-KR" dirty="0"/>
              <a:t> = [2.4, 4.6, 6.8, 9.0</a:t>
            </a:r>
            <a:r>
              <a:rPr lang="en-US" altLang="ko-KR" dirty="0" smtClean="0"/>
              <a:t>]</a:t>
            </a:r>
          </a:p>
          <a:p>
            <a:pPr lvl="1"/>
            <a:r>
              <a:rPr lang="ko-KR" altLang="en-US" dirty="0" smtClean="0"/>
              <a:t>예측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다음 </a:t>
            </a:r>
            <a:r>
              <a:rPr lang="en-US" altLang="ko-KR" dirty="0" smtClean="0"/>
              <a:t>x</a:t>
            </a:r>
            <a:r>
              <a:rPr lang="ko-KR" altLang="en-US" dirty="0" smtClean="0"/>
              <a:t>에 대해 예측되는 </a:t>
            </a:r>
            <a:r>
              <a:rPr lang="en-US" altLang="ko-KR" dirty="0" smtClean="0"/>
              <a:t>y</a:t>
            </a:r>
            <a:r>
              <a:rPr lang="ko-KR" altLang="en-US" dirty="0" smtClean="0"/>
              <a:t>를 출력</a:t>
            </a:r>
            <a:endParaRPr lang="en-US" altLang="ko-KR" dirty="0" smtClean="0"/>
          </a:p>
          <a:p>
            <a:pPr lvl="2"/>
            <a:r>
              <a:rPr lang="en-US" altLang="ko-KR" dirty="0"/>
              <a:t>[3.5, 5, 5.5, 6]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962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선형 회귀 </a:t>
            </a:r>
            <a:r>
              <a:rPr lang="ko-KR" altLang="en-US" dirty="0" err="1" smtClean="0"/>
              <a:t>케라스</a:t>
            </a:r>
            <a:r>
              <a:rPr lang="ko-KR" altLang="en-US" dirty="0" smtClean="0"/>
              <a:t> 구현</a:t>
            </a:r>
            <a:r>
              <a:rPr lang="en-US" altLang="ko-KR" dirty="0" smtClean="0"/>
              <a:t>(1)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하나의 </a:t>
            </a:r>
            <a:r>
              <a:rPr lang="en-US" altLang="ko-KR" dirty="0" smtClean="0"/>
              <a:t>Dense </a:t>
            </a:r>
            <a:r>
              <a:rPr lang="ko-KR" altLang="en-US" dirty="0" smtClean="0"/>
              <a:t>층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입력은 </a:t>
            </a:r>
            <a:r>
              <a:rPr lang="en-US" altLang="ko-KR" dirty="0" smtClean="0"/>
              <a:t>1</a:t>
            </a:r>
            <a:r>
              <a:rPr lang="ko-KR" altLang="en-US" dirty="0" smtClean="0"/>
              <a:t>차원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출력도 </a:t>
            </a:r>
            <a:r>
              <a:rPr lang="en-US" altLang="ko-KR" dirty="0" smtClean="0"/>
              <a:t>1</a:t>
            </a:r>
            <a:r>
              <a:rPr lang="ko-KR" altLang="en-US" dirty="0" smtClean="0"/>
              <a:t>차원</a:t>
            </a:r>
            <a:endParaRPr lang="en-US" altLang="ko-KR" dirty="0" smtClean="0"/>
          </a:p>
          <a:p>
            <a:r>
              <a:rPr lang="ko-KR" altLang="en-US" dirty="0" smtClean="0"/>
              <a:t>활성화 함수</a:t>
            </a:r>
            <a:r>
              <a:rPr lang="en-US" altLang="ko-KR" dirty="0" smtClean="0"/>
              <a:t> linear</a:t>
            </a:r>
          </a:p>
          <a:p>
            <a:pPr lvl="1"/>
            <a:r>
              <a:rPr lang="ko-KR" altLang="en-US" dirty="0"/>
              <a:t>디폴트 값</a:t>
            </a:r>
            <a:r>
              <a:rPr lang="en-US" altLang="ko-KR" dirty="0"/>
              <a:t>, </a:t>
            </a:r>
            <a:r>
              <a:rPr lang="ko-KR" altLang="en-US" dirty="0" smtClean="0"/>
              <a:t>입력 뉴런과 가중치로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계산된 </a:t>
            </a:r>
            <a:r>
              <a:rPr lang="ko-KR" altLang="en-US" dirty="0"/>
              <a:t>결과값이 그대로 출력으로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12767" y="3397002"/>
            <a:ext cx="79852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AF00DB"/>
                </a:solidFill>
                <a:latin typeface="Courier New" panose="02070309020205020404" pitchFamily="49" charset="0"/>
              </a:rPr>
              <a:t>import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tensorflow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>
                <a:solidFill>
                  <a:srgbClr val="AF00DB"/>
                </a:solidFill>
                <a:latin typeface="Courier New" panose="02070309020205020404" pitchFamily="49" charset="0"/>
              </a:rPr>
              <a:t>as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</a:t>
            </a:r>
            <a:endParaRPr lang="en-US" altLang="ko-KR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 ① 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문제와 정답 데이터 지정</a:t>
            </a:r>
            <a:endParaRPr lang="ko-KR" alt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x_train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= [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2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4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y_train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= [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2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4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6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8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 ② 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모델 구성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(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생성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)</a:t>
            </a:r>
            <a:endParaRPr lang="ko-KR" alt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model =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tf.keras.models.Sequential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   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                   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출력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, 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입력</a:t>
            </a:r>
            <a:r>
              <a:rPr lang="en-US" altLang="ko-KR" sz="1400" dirty="0" smtClean="0">
                <a:solidFill>
                  <a:srgbClr val="008000"/>
                </a:solidFill>
                <a:latin typeface="Courier New" panose="02070309020205020404" pitchFamily="49" charset="0"/>
              </a:rPr>
              <a:t>=</a:t>
            </a:r>
            <a:r>
              <a:rPr lang="ko-KR" altLang="en-US" sz="1400" dirty="0" smtClean="0">
                <a:solidFill>
                  <a:srgbClr val="008000"/>
                </a:solidFill>
                <a:latin typeface="Courier New" panose="02070309020205020404" pitchFamily="49" charset="0"/>
              </a:rPr>
              <a:t>여러 개 원소의 </a:t>
            </a:r>
            <a:r>
              <a:rPr lang="ko-KR" altLang="en-US" sz="1400" dirty="0" err="1" smtClean="0">
                <a:solidFill>
                  <a:srgbClr val="008000"/>
                </a:solidFill>
                <a:latin typeface="Courier New" panose="02070309020205020404" pitchFamily="49" charset="0"/>
              </a:rPr>
              <a:t>일차원</a:t>
            </a:r>
            <a:r>
              <a:rPr lang="ko-KR" altLang="en-US" sz="1400" dirty="0" smtClean="0">
                <a:solidFill>
                  <a:srgbClr val="008000"/>
                </a:solidFill>
                <a:latin typeface="Courier New" panose="02070309020205020404" pitchFamily="49" charset="0"/>
              </a:rPr>
              <a:t> 배열</a:t>
            </a:r>
            <a:r>
              <a:rPr lang="en-US" altLang="ko-KR" sz="1400" dirty="0" smtClean="0">
                <a:solidFill>
                  <a:srgbClr val="008000"/>
                </a:solidFill>
                <a:latin typeface="Courier New" panose="02070309020205020404" pitchFamily="49" charset="0"/>
              </a:rPr>
              <a:t>, </a:t>
            </a:r>
            <a:r>
              <a:rPr lang="ko-KR" altLang="en-US" sz="1400" dirty="0" smtClean="0">
                <a:solidFill>
                  <a:srgbClr val="008000"/>
                </a:solidFill>
                <a:latin typeface="Courier New" panose="02070309020205020404" pitchFamily="49" charset="0"/>
              </a:rPr>
              <a:t>그대로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 출력</a:t>
            </a:r>
            <a:endParaRPr lang="ko-KR" alt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ko-KR" alt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  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tf.keras.layers.Dense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input_shape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), activation=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'linear'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   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#Dense(1, </a:t>
            </a:r>
            <a:r>
              <a:rPr lang="en-US" altLang="ko-KR" sz="1400" dirty="0" err="1">
                <a:solidFill>
                  <a:srgbClr val="008000"/>
                </a:solidFill>
                <a:latin typeface="Courier New" panose="02070309020205020404" pitchFamily="49" charset="0"/>
              </a:rPr>
              <a:t>input_dim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=1)</a:t>
            </a:r>
            <a:endParaRPr lang="en-US" altLang="ko-KR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])</a:t>
            </a:r>
            <a:endParaRPr lang="en-US" altLang="ko-KR" sz="1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4705405" y="1363849"/>
            <a:ext cx="3654862" cy="3339983"/>
            <a:chOff x="5137360" y="1112279"/>
            <a:chExt cx="3654862" cy="3339983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37360" y="1112279"/>
              <a:ext cx="3654862" cy="3339983"/>
            </a:xfrm>
            <a:prstGeom prst="rect">
              <a:avLst/>
            </a:prstGeom>
          </p:spPr>
        </p:pic>
        <p:sp>
          <p:nvSpPr>
            <p:cNvPr id="9" name="직사각형 8"/>
            <p:cNvSpPr/>
            <p:nvPr/>
          </p:nvSpPr>
          <p:spPr>
            <a:xfrm rot="1490645">
              <a:off x="5451613" y="1723093"/>
              <a:ext cx="2388636" cy="639946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787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선형 회귀 </a:t>
            </a:r>
            <a:r>
              <a:rPr lang="ko-KR" altLang="en-US" dirty="0" err="1"/>
              <a:t>케라스</a:t>
            </a:r>
            <a:r>
              <a:rPr lang="ko-KR" altLang="en-US" dirty="0"/>
              <a:t> 구현</a:t>
            </a:r>
            <a:r>
              <a:rPr lang="en-US" altLang="ko-KR" dirty="0" smtClean="0"/>
              <a:t>(2)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확률적 </a:t>
            </a:r>
            <a:r>
              <a:rPr lang="ko-KR" altLang="en-US" dirty="0" err="1" smtClean="0"/>
              <a:t>경사하강법</a:t>
            </a:r>
            <a:r>
              <a:rPr lang="en-US" altLang="ko-KR" dirty="0"/>
              <a:t>(Stochastic Gradient Descent)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optimizer</a:t>
            </a:r>
            <a:r>
              <a:rPr lang="en-US" altLang="ko-KR" dirty="0"/>
              <a:t>=</a:t>
            </a:r>
            <a:r>
              <a:rPr lang="en-US" altLang="ko-KR" dirty="0" smtClean="0"/>
              <a:t>'SGD‘</a:t>
            </a:r>
          </a:p>
          <a:p>
            <a:pPr lvl="2"/>
            <a:r>
              <a:rPr lang="ko-KR" altLang="en-US" dirty="0" smtClean="0"/>
              <a:t>경사하강법의 </a:t>
            </a:r>
            <a:r>
              <a:rPr lang="ko-KR" altLang="en-US" dirty="0" err="1" smtClean="0"/>
              <a:t>계산량을</a:t>
            </a:r>
            <a:r>
              <a:rPr lang="ko-KR" altLang="en-US" dirty="0" smtClean="0"/>
              <a:t> 줄이기 위해 확률적 방법으로 경사하강법을 사용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전체를 계산하지 않고 확률적으로 일부 샘플로 계산</a:t>
            </a:r>
            <a:endParaRPr lang="en-US" altLang="ko-KR" dirty="0" smtClean="0"/>
          </a:p>
          <a:p>
            <a:r>
              <a:rPr lang="en-US" altLang="ko-KR" dirty="0" err="1" smtClean="0"/>
              <a:t>mae</a:t>
            </a:r>
            <a:endParaRPr lang="en-US" altLang="ko-KR" dirty="0" smtClean="0"/>
          </a:p>
          <a:p>
            <a:pPr lvl="1"/>
            <a:r>
              <a:rPr lang="ko-KR" altLang="en-US" dirty="0"/>
              <a:t>평균 절대 오차</a:t>
            </a:r>
            <a:r>
              <a:rPr lang="en-US" altLang="ko-KR" dirty="0"/>
              <a:t>(MAE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모든 예측과 정답과의 오차 합의 평균</a:t>
            </a:r>
            <a:endParaRPr lang="en-US" altLang="ko-KR" dirty="0"/>
          </a:p>
          <a:p>
            <a:pPr lvl="2"/>
            <a:r>
              <a:rPr lang="en-US" altLang="ko-KR" dirty="0" smtClean="0"/>
              <a:t>n </a:t>
            </a:r>
            <a:r>
              <a:rPr lang="en-US" altLang="ko-KR" dirty="0"/>
              <a:t>= </a:t>
            </a:r>
            <a:r>
              <a:rPr lang="ko-KR" altLang="en-US" dirty="0"/>
              <a:t>오차의 </a:t>
            </a:r>
            <a:r>
              <a:rPr lang="ko-KR" altLang="en-US" dirty="0" err="1" smtClean="0"/>
              <a:t>갯수</a:t>
            </a:r>
            <a:endParaRPr lang="ko-KR" altLang="en-US" dirty="0"/>
          </a:p>
          <a:p>
            <a:pPr lvl="2"/>
            <a:r>
              <a:rPr lang="ko-KR" altLang="en-US" dirty="0"/>
              <a:t>∑ </a:t>
            </a:r>
            <a:r>
              <a:rPr lang="en-US" altLang="ko-KR" dirty="0"/>
              <a:t>= </a:t>
            </a:r>
            <a:r>
              <a:rPr lang="ko-KR" altLang="en-US" dirty="0"/>
              <a:t>합을 나타내는 기호</a:t>
            </a:r>
          </a:p>
          <a:p>
            <a:r>
              <a:rPr lang="en-US" altLang="ko-KR" dirty="0" err="1" smtClean="0"/>
              <a:t>mse</a:t>
            </a:r>
            <a:endParaRPr lang="en-US" altLang="ko-KR" dirty="0" smtClean="0"/>
          </a:p>
          <a:p>
            <a:pPr lvl="1"/>
            <a:r>
              <a:rPr lang="ko-KR" altLang="en-US" dirty="0"/>
              <a:t>오차 평균 </a:t>
            </a:r>
            <a:r>
              <a:rPr lang="ko-KR" altLang="en-US" dirty="0" err="1"/>
              <a:t>제곱합</a:t>
            </a:r>
            <a:r>
              <a:rPr lang="en-US" altLang="ko-KR" dirty="0"/>
              <a:t>(Mean Squared Error, MSE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/>
              <a:t>모든 예측과 정답과의 오차 </a:t>
            </a:r>
            <a:r>
              <a:rPr lang="ko-KR" altLang="en-US" dirty="0" smtClean="0"/>
              <a:t>제곱 합의 </a:t>
            </a:r>
            <a:r>
              <a:rPr lang="ko-KR" altLang="en-US" dirty="0"/>
              <a:t>평균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880058" y="4926619"/>
            <a:ext cx="743788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8000"/>
                </a:solidFill>
                <a:latin typeface="Courier New" panose="02070309020205020404" pitchFamily="49" charset="0"/>
              </a:rPr>
              <a:t># ③ </a:t>
            </a:r>
            <a:r>
              <a:rPr lang="ko-KR" alt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학습에 필요한 최적화 방법과 손실 함수 등 지정</a:t>
            </a:r>
            <a:endParaRPr lang="ko-KR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600" dirty="0">
                <a:solidFill>
                  <a:srgbClr val="008000"/>
                </a:solidFill>
                <a:latin typeface="Courier New" panose="02070309020205020404" pitchFamily="49" charset="0"/>
              </a:rPr>
              <a:t># </a:t>
            </a:r>
            <a:r>
              <a:rPr lang="ko-KR" alt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훈련에 사용할 </a:t>
            </a:r>
            <a:r>
              <a:rPr lang="ko-KR" altLang="en-US" sz="1600" dirty="0" err="1">
                <a:solidFill>
                  <a:srgbClr val="008000"/>
                </a:solidFill>
                <a:latin typeface="Courier New" panose="02070309020205020404" pitchFamily="49" charset="0"/>
              </a:rPr>
              <a:t>옵티마이저</a:t>
            </a:r>
            <a:r>
              <a:rPr lang="en-US" altLang="ko-KR" sz="1600" dirty="0">
                <a:solidFill>
                  <a:srgbClr val="008000"/>
                </a:solidFill>
                <a:latin typeface="Courier New" panose="02070309020205020404" pitchFamily="49" charset="0"/>
              </a:rPr>
              <a:t>(optimizer)</a:t>
            </a:r>
            <a:r>
              <a:rPr lang="ko-KR" alt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와 손실 함수</a:t>
            </a:r>
            <a:r>
              <a:rPr lang="en-US" altLang="ko-KR" sz="1600" dirty="0">
                <a:solidFill>
                  <a:srgbClr val="008000"/>
                </a:solidFill>
                <a:latin typeface="Courier New" panose="02070309020205020404" pitchFamily="49" charset="0"/>
              </a:rPr>
              <a:t>, </a:t>
            </a:r>
            <a:r>
              <a:rPr lang="ko-KR" alt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출력 정보를 지정</a:t>
            </a:r>
            <a:endParaRPr lang="ko-KR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600" dirty="0">
                <a:solidFill>
                  <a:srgbClr val="008000"/>
                </a:solidFill>
                <a:latin typeface="Courier New" panose="02070309020205020404" pitchFamily="49" charset="0"/>
              </a:rPr>
              <a:t># Mean Absolute Error, Mean Squared Error</a:t>
            </a:r>
            <a:endParaRPr lang="ko-KR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</a:t>
            </a:r>
            <a:r>
              <a:rPr lang="en-US" altLang="ko-KR" sz="1600" dirty="0" err="1">
                <a:solidFill>
                  <a:srgbClr val="795E26"/>
                </a:solidFill>
                <a:latin typeface="Courier New" panose="02070309020205020404" pitchFamily="49" charset="0"/>
              </a:rPr>
              <a:t>compile</a:t>
            </a:r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(optimizer=</a:t>
            </a:r>
            <a:r>
              <a:rPr lang="en-US" altLang="ko-KR" sz="1600" dirty="0">
                <a:solidFill>
                  <a:srgbClr val="A31515"/>
                </a:solidFill>
                <a:latin typeface="Courier New" panose="02070309020205020404" pitchFamily="49" charset="0"/>
              </a:rPr>
              <a:t>'SGD'</a:t>
            </a:r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, loss=</a:t>
            </a:r>
            <a:r>
              <a:rPr lang="en-US" altLang="ko-KR" sz="16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600" dirty="0" err="1">
                <a:solidFill>
                  <a:srgbClr val="A31515"/>
                </a:solidFill>
                <a:latin typeface="Courier New" panose="02070309020205020404" pitchFamily="49" charset="0"/>
              </a:rPr>
              <a:t>mse</a:t>
            </a:r>
            <a:r>
              <a:rPr lang="en-US" altLang="ko-KR" sz="16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              metrics=[</a:t>
            </a:r>
            <a:r>
              <a:rPr lang="en-US" altLang="ko-KR" sz="16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600" dirty="0" err="1">
                <a:solidFill>
                  <a:srgbClr val="A31515"/>
                </a:solidFill>
                <a:latin typeface="Courier New" panose="02070309020205020404" pitchFamily="49" charset="0"/>
              </a:rPr>
              <a:t>mae</a:t>
            </a:r>
            <a:r>
              <a:rPr lang="en-US" altLang="ko-KR" sz="16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6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600" dirty="0" err="1">
                <a:solidFill>
                  <a:srgbClr val="A31515"/>
                </a:solidFill>
                <a:latin typeface="Courier New" panose="02070309020205020404" pitchFamily="49" charset="0"/>
              </a:rPr>
              <a:t>mse</a:t>
            </a:r>
            <a:r>
              <a:rPr lang="en-US" altLang="ko-KR" sz="16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])</a:t>
            </a:r>
            <a:endParaRPr lang="en-US" altLang="ko-KR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6583" y="3967854"/>
            <a:ext cx="2455581" cy="82268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3892" y="3069904"/>
            <a:ext cx="2127697" cy="69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35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선형 </a:t>
            </a:r>
            <a:r>
              <a:rPr lang="ko-KR" altLang="en-US" dirty="0" smtClean="0"/>
              <a:t>회귀 모델 정보 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203" y="2667554"/>
            <a:ext cx="5200650" cy="166687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033452" y="167706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urier New" panose="02070309020205020404" pitchFamily="49" charset="0"/>
              </a:rPr>
              <a:t># </a:t>
            </a:r>
            <a:r>
              <a:rPr lang="ko-KR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모델을 표시</a:t>
            </a:r>
            <a:r>
              <a:rPr lang="en-US" altLang="ko-KR" dirty="0">
                <a:solidFill>
                  <a:srgbClr val="008000"/>
                </a:solidFill>
                <a:latin typeface="Courier New" panose="02070309020205020404" pitchFamily="49" charset="0"/>
              </a:rPr>
              <a:t>(</a:t>
            </a:r>
            <a:r>
              <a:rPr lang="ko-KR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시각화</a:t>
            </a:r>
            <a:r>
              <a:rPr lang="en-US" altLang="ko-KR" dirty="0">
                <a:solidFill>
                  <a:srgbClr val="008000"/>
                </a:solidFill>
                <a:latin typeface="Courier New" panose="02070309020205020404" pitchFamily="49" charset="0"/>
              </a:rPr>
              <a:t>)</a:t>
            </a:r>
            <a:endParaRPr lang="ko-KR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model.summary</a:t>
            </a:r>
            <a:r>
              <a:rPr lang="en-US" altLang="ko-KR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  <a:endParaRPr lang="en-US" altLang="ko-KR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12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선형 회귀 모델 </a:t>
            </a:r>
            <a:r>
              <a:rPr lang="ko-KR" altLang="en-US" dirty="0" smtClean="0"/>
              <a:t>학습</a:t>
            </a:r>
            <a:r>
              <a:rPr lang="en-US" altLang="ko-KR" dirty="0" smtClean="0"/>
              <a:t>(</a:t>
            </a:r>
            <a:r>
              <a:rPr lang="ko-KR" altLang="en-US" dirty="0" smtClean="0"/>
              <a:t>훈련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히스토리</a:t>
            </a:r>
            <a:r>
              <a:rPr lang="ko-KR" altLang="en-US" dirty="0" smtClean="0"/>
              <a:t> 객체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매 </a:t>
            </a:r>
            <a:r>
              <a:rPr lang="ko-KR" altLang="en-US" dirty="0" err="1"/>
              <a:t>에포크</a:t>
            </a:r>
            <a:r>
              <a:rPr lang="ko-KR" altLang="en-US" dirty="0"/>
              <a:t> </a:t>
            </a:r>
            <a:r>
              <a:rPr lang="ko-KR" altLang="en-US" dirty="0" err="1"/>
              <a:t>마다의</a:t>
            </a:r>
            <a:r>
              <a:rPr lang="ko-KR" altLang="en-US" dirty="0"/>
              <a:t> 훈련 </a:t>
            </a:r>
            <a:r>
              <a:rPr lang="ko-KR" altLang="en-US" dirty="0" err="1"/>
              <a:t>손실값</a:t>
            </a:r>
            <a:r>
              <a:rPr lang="ko-KR" altLang="en-US" dirty="0"/>
              <a:t> </a:t>
            </a:r>
            <a:r>
              <a:rPr lang="en-US" altLang="ko-KR" dirty="0"/>
              <a:t>(loss)</a:t>
            </a:r>
          </a:p>
          <a:p>
            <a:pPr lvl="1"/>
            <a:r>
              <a:rPr lang="ko-KR" altLang="en-US" dirty="0"/>
              <a:t>매 </a:t>
            </a:r>
            <a:r>
              <a:rPr lang="ko-KR" altLang="en-US" dirty="0" err="1"/>
              <a:t>에포크</a:t>
            </a:r>
            <a:r>
              <a:rPr lang="ko-KR" altLang="en-US" dirty="0"/>
              <a:t> </a:t>
            </a:r>
            <a:r>
              <a:rPr lang="ko-KR" altLang="en-US" dirty="0" err="1"/>
              <a:t>마다의</a:t>
            </a:r>
            <a:r>
              <a:rPr lang="ko-KR" altLang="en-US" dirty="0"/>
              <a:t> 훈련 정확도 </a:t>
            </a:r>
            <a:r>
              <a:rPr lang="en-US" altLang="ko-KR" dirty="0"/>
              <a:t>(</a:t>
            </a:r>
            <a:r>
              <a:rPr lang="en-US" altLang="ko-KR" dirty="0" smtClean="0"/>
              <a:t>accuracy)</a:t>
            </a:r>
            <a:endParaRPr lang="en-US" altLang="ko-KR" dirty="0"/>
          </a:p>
          <a:p>
            <a:pPr lvl="1"/>
            <a:r>
              <a:rPr lang="ko-KR" altLang="en-US" dirty="0"/>
              <a:t>매 </a:t>
            </a:r>
            <a:r>
              <a:rPr lang="ko-KR" altLang="en-US" dirty="0" err="1"/>
              <a:t>에포크</a:t>
            </a:r>
            <a:r>
              <a:rPr lang="ko-KR" altLang="en-US" dirty="0"/>
              <a:t> </a:t>
            </a:r>
            <a:r>
              <a:rPr lang="ko-KR" altLang="en-US" dirty="0" err="1"/>
              <a:t>마다의</a:t>
            </a:r>
            <a:r>
              <a:rPr lang="ko-KR" altLang="en-US" dirty="0"/>
              <a:t> 검증 </a:t>
            </a:r>
            <a:r>
              <a:rPr lang="ko-KR" altLang="en-US" dirty="0" err="1"/>
              <a:t>손실값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en-US" altLang="ko-KR" dirty="0" err="1"/>
              <a:t>val_loss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매 </a:t>
            </a:r>
            <a:r>
              <a:rPr lang="ko-KR" altLang="en-US" dirty="0" err="1"/>
              <a:t>에포크</a:t>
            </a:r>
            <a:r>
              <a:rPr lang="ko-KR" altLang="en-US" dirty="0"/>
              <a:t> </a:t>
            </a:r>
            <a:r>
              <a:rPr lang="ko-KR" altLang="en-US" dirty="0" err="1"/>
              <a:t>마다의</a:t>
            </a:r>
            <a:r>
              <a:rPr lang="ko-KR" altLang="en-US" dirty="0"/>
              <a:t> 검증 정확도 </a:t>
            </a:r>
            <a:r>
              <a:rPr lang="en-US" altLang="ko-KR" dirty="0"/>
              <a:t>(</a:t>
            </a:r>
            <a:r>
              <a:rPr lang="en-US" altLang="ko-KR" dirty="0" err="1"/>
              <a:t>val_acc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45176" y="3007874"/>
            <a:ext cx="644869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008000"/>
                </a:solidFill>
                <a:latin typeface="Courier New" panose="02070309020205020404" pitchFamily="49" charset="0"/>
              </a:rPr>
              <a:t># ④ </a:t>
            </a:r>
            <a:r>
              <a:rPr lang="ko-KR" alt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생성된 모델로 훈련 데이터 학습</a:t>
            </a:r>
            <a:endParaRPr lang="ko-KR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600" dirty="0">
                <a:solidFill>
                  <a:srgbClr val="008000"/>
                </a:solidFill>
                <a:latin typeface="Courier New" panose="02070309020205020404" pitchFamily="49" charset="0"/>
              </a:rPr>
              <a:t># </a:t>
            </a:r>
            <a:r>
              <a:rPr lang="ko-KR" alt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훈련과정 정보를 </a:t>
            </a:r>
            <a:r>
              <a:rPr lang="en-US" altLang="ko-KR" sz="1600" dirty="0">
                <a:solidFill>
                  <a:srgbClr val="008000"/>
                </a:solidFill>
                <a:latin typeface="Courier New" panose="02070309020205020404" pitchFamily="49" charset="0"/>
              </a:rPr>
              <a:t>history </a:t>
            </a:r>
            <a:r>
              <a:rPr lang="ko-KR" altLang="en-US" sz="1600" dirty="0">
                <a:solidFill>
                  <a:srgbClr val="008000"/>
                </a:solidFill>
                <a:latin typeface="Courier New" panose="02070309020205020404" pitchFamily="49" charset="0"/>
              </a:rPr>
              <a:t>객체에 저장 </a:t>
            </a:r>
            <a:endParaRPr lang="ko-KR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history = </a:t>
            </a:r>
            <a:r>
              <a:rPr lang="en-US" altLang="ko-KR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model.fit</a:t>
            </a:r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x_train</a:t>
            </a:r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y_train</a:t>
            </a:r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, epochs=</a:t>
            </a:r>
            <a:r>
              <a:rPr lang="en-US" altLang="ko-KR" sz="1600" dirty="0">
                <a:solidFill>
                  <a:srgbClr val="09885A"/>
                </a:solidFill>
                <a:latin typeface="Courier New" panose="02070309020205020404" pitchFamily="49" charset="0"/>
              </a:rPr>
              <a:t>500</a:t>
            </a:r>
            <a:r>
              <a:rPr lang="en-US" altLang="ko-KR" sz="16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endParaRPr lang="en-US" altLang="ko-KR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40" y="4141814"/>
            <a:ext cx="7237503" cy="208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61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선형 회귀 모델 성능 평가 및 예측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성능 평가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예측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744583" y="1734070"/>
            <a:ext cx="700604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 ⑤ 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테스트 데이터로 성능 평가</a:t>
            </a:r>
            <a:endParaRPr lang="ko-KR" alt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x_test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= [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1.2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2.3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3.4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4.5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y_test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= [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2.4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4.6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6.8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9.0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smtClean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ko-KR" altLang="en-US" sz="1400" dirty="0" smtClean="0">
                <a:solidFill>
                  <a:srgbClr val="A31515"/>
                </a:solidFill>
                <a:latin typeface="Courier New" panose="02070309020205020404" pitchFamily="49" charset="0"/>
              </a:rPr>
              <a:t>손실</a:t>
            </a:r>
            <a:r>
              <a:rPr lang="en-US" altLang="ko-KR" sz="1400" dirty="0" smtClean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model.evaluate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x_test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y_test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))</a:t>
            </a:r>
            <a:endParaRPr lang="en-US" altLang="ko-KR" sz="1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44584" y="4109555"/>
            <a:ext cx="5307874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 x = [3.5, 5, 5.5, 6]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의 예측 </a:t>
            </a:r>
            <a:endParaRPr lang="ko-KR" alt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model.predict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3.5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5.5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6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]))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pred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=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model.predict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3.5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5.5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6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])</a:t>
            </a:r>
          </a:p>
          <a:p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 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예측 값만 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1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차원으로 </a:t>
            </a:r>
            <a:endParaRPr lang="ko-KR" alt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pred.flatten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())</a:t>
            </a:r>
          </a:p>
          <a:p>
            <a:r>
              <a:rPr lang="en-US" altLang="ko-KR" sz="1400" dirty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pred.squeeze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())</a:t>
            </a:r>
            <a:endParaRPr lang="en-US" altLang="ko-KR" sz="1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5768" y="5092152"/>
            <a:ext cx="3590925" cy="123825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847" y="3039862"/>
            <a:ext cx="7610475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65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38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손실과 </a:t>
            </a:r>
            <a:r>
              <a:rPr lang="en-US" altLang="ko-KR" dirty="0" err="1" smtClean="0"/>
              <a:t>mae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시각화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01189" y="1193960"/>
            <a:ext cx="670995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AF00DB"/>
                </a:solidFill>
                <a:latin typeface="Courier New" panose="02070309020205020404" pitchFamily="49" charset="0"/>
              </a:rPr>
              <a:t>import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matplotlib.pylab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>
                <a:solidFill>
                  <a:srgbClr val="AF00DB"/>
                </a:solidFill>
                <a:latin typeface="Courier New" panose="02070309020205020404" pitchFamily="49" charset="0"/>
              </a:rPr>
              <a:t>as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</a:t>
            </a:r>
            <a:endParaRPr lang="en-US" altLang="ko-KR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 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그래프 그리기</a:t>
            </a:r>
            <a:endParaRPr lang="ko-KR" alt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fig =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plt.figure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figsize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8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6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)) 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plt.plot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history.history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[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'loss'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], label=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'loss'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plt.plot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history.history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[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400" dirty="0" err="1">
                <a:solidFill>
                  <a:srgbClr val="A31515"/>
                </a:solidFill>
                <a:latin typeface="Courier New" panose="02070309020205020404" pitchFamily="49" charset="0"/>
              </a:rPr>
              <a:t>mae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], label=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400" dirty="0" err="1">
                <a:solidFill>
                  <a:srgbClr val="A31515"/>
                </a:solidFill>
                <a:latin typeface="Courier New" panose="02070309020205020404" pitchFamily="49" charset="0"/>
              </a:rPr>
              <a:t>mae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en-US" altLang="ko-KR" sz="1400" dirty="0" err="1">
                <a:solidFill>
                  <a:srgbClr val="008000"/>
                </a:solidFill>
                <a:latin typeface="Courier New" panose="02070309020205020404" pitchFamily="49" charset="0"/>
              </a:rPr>
              <a:t>plt.plot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8000"/>
                </a:solidFill>
                <a:latin typeface="Courier New" panose="02070309020205020404" pitchFamily="49" charset="0"/>
              </a:rPr>
              <a:t>history.history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['</a:t>
            </a:r>
            <a:r>
              <a:rPr lang="en-US" altLang="ko-KR" sz="1400" dirty="0" err="1">
                <a:solidFill>
                  <a:srgbClr val="008000"/>
                </a:solidFill>
                <a:latin typeface="Courier New" panose="02070309020205020404" pitchFamily="49" charset="0"/>
              </a:rPr>
              <a:t>mse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'], label='</a:t>
            </a:r>
            <a:r>
              <a:rPr lang="en-US" altLang="ko-KR" sz="1400" dirty="0" err="1">
                <a:solidFill>
                  <a:srgbClr val="008000"/>
                </a:solidFill>
                <a:latin typeface="Courier New" panose="02070309020205020404" pitchFamily="49" charset="0"/>
              </a:rPr>
              <a:t>mse</a:t>
            </a: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')</a:t>
            </a:r>
            <a:endParaRPr lang="en-US" altLang="ko-KR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plt.legend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loc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'best'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plt.xlabel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'epoch'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plt.ylabel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'loss'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endParaRPr lang="en-US" altLang="ko-KR" sz="1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476" y="3089750"/>
            <a:ext cx="4455607" cy="325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4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39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예측 값 시각화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43073" y="2491536"/>
            <a:ext cx="585651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AF00DB"/>
                </a:solidFill>
                <a:latin typeface="Courier New" panose="02070309020205020404" pitchFamily="49" charset="0"/>
              </a:rPr>
              <a:t>import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matplotlib.pylab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>
                <a:solidFill>
                  <a:srgbClr val="AF00DB"/>
                </a:solidFill>
                <a:latin typeface="Courier New" panose="02070309020205020404" pitchFamily="49" charset="0"/>
              </a:rPr>
              <a:t>as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</a:t>
            </a:r>
            <a:endParaRPr lang="en-US" altLang="ko-KR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x_test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= [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1.2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2.3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3.4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4.5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6.0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y_test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= [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2.4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4.6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6.8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9.0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12.0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 </a:t>
            </a:r>
            <a:r>
              <a:rPr lang="ko-KR" alt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그래프 그리기</a:t>
            </a:r>
            <a:endParaRPr lang="ko-KR" alt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fig =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plt.figure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figsize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8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6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)) 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plt.scatter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x_test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y_test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label=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'label'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plt.plot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x_test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y_test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'y--'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x = [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2.9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3.5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4.2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5.5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400" dirty="0">
                <a:solidFill>
                  <a:srgbClr val="09885A"/>
                </a:solidFill>
                <a:latin typeface="Courier New" panose="02070309020205020404" pitchFamily="49" charset="0"/>
              </a:rPr>
              <a:t>6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pred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 =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model.predict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(x)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plt.scatter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(x, 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pred.flatten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(), label=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'prediction'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plt.legend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loc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'best'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plt.xlabel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'x'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plt.ylabel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400" dirty="0">
                <a:solidFill>
                  <a:srgbClr val="A31515"/>
                </a:solidFill>
                <a:latin typeface="Courier New" panose="02070309020205020404" pitchFamily="49" charset="0"/>
              </a:rPr>
              <a:t>'y'</a:t>
            </a:r>
            <a:r>
              <a:rPr lang="en-US" altLang="ko-KR" sz="1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endParaRPr lang="en-US" altLang="ko-KR" sz="1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374" y="962978"/>
            <a:ext cx="4417658" cy="32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2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681021" y="2588393"/>
            <a:ext cx="578196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선형 회귀</a:t>
            </a:r>
            <a:endParaRPr lang="en-US" altLang="ko-KR" sz="5400" b="0" cap="none" spc="0" dirty="0" smtClean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en-US" altLang="ko-KR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(linear regression)</a:t>
            </a:r>
            <a:endParaRPr lang="en-US" altLang="ko-KR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55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40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전 코드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입출력 층만 존재</a:t>
            </a:r>
            <a:endParaRPr lang="ko-KR" alt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860052" y="410956"/>
            <a:ext cx="6040876" cy="62940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en-US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tensorflow.ke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ras.models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Sequential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300" dirty="0" err="1" smtClean="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tensorflow</a:t>
            </a:r>
            <a:r>
              <a:rPr lang="en-US" altLang="ko-KR" sz="1300" dirty="0" smtClean="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keras.layers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Dense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① 문제와 정답 데이터 지정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x_train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[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y_train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[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② 모델 구성(생성)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model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Sequential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([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Dense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66009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input_shape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=(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),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66009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activation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linear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Dense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(1, 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input_dim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=1)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])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③ 학습에 필요한 최적화 방법과 손실 함수 등 지정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훈련에 사용할 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옵티마이저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optimizer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)와 손실 함수, 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출력정보를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선택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Mean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Absolute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Error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Mean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Squared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3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Error</a:t>
            </a: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/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model.compile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66009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optimizer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'SGD'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66009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loss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mse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66009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metrics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=[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mae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kumimoji="0" lang="ko-KR" altLang="ko-KR" sz="1300" b="1" i="0" u="none" strike="noStrike" cap="none" normalizeH="0" baseline="0" dirty="0" err="1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mse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])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모델을 표시(시각화)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model.summary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④ 생성된 모델로 훈련 데이터 학습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model.fit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x_train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y_train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66009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epochs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1000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⑤ 테스트 데이터로 성능 평가</a:t>
            </a:r>
            <a:br>
              <a:rPr kumimoji="0" lang="ko-KR" altLang="ko-KR" sz="13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x_test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[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1.2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2.3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3.4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4.5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y_test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[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2.4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4.6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6.8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9.0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300" b="1" i="0" u="none" strike="noStrike" cap="none" normalizeH="0" baseline="0" dirty="0" smtClean="0">
                <a:ln>
                  <a:noFill/>
                </a:ln>
                <a:solidFill>
                  <a:srgbClr val="0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'정확도:'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model.evaluate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x_test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y_test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/>
            </a:r>
            <a:b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model.predict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([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3.5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5.5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</a:t>
            </a:r>
            <a:r>
              <a:rPr kumimoji="0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]))</a:t>
            </a: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23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978987" y="2588393"/>
            <a:ext cx="5186035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선형 회귀</a:t>
            </a:r>
            <a:endParaRPr lang="en-US" altLang="ko-KR" sz="5400" b="0" cap="none" spc="0" dirty="0" smtClean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en-US" altLang="ko-KR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y = 2x + 1</a:t>
            </a:r>
            <a:r>
              <a:rPr lang="ko-KR" altLang="en-US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예측</a:t>
            </a:r>
            <a:endParaRPr lang="en-US" altLang="ko-KR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1271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42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다음을 예측해 보세요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x</a:t>
            </a:r>
            <a:r>
              <a:rPr lang="ko-KR" altLang="en-US" dirty="0" smtClean="0"/>
              <a:t> </a:t>
            </a:r>
            <a:r>
              <a:rPr lang="en-US" altLang="ko-KR" dirty="0" smtClean="0"/>
              <a:t>= [0, 1, 2, 3, 4] </a:t>
            </a:r>
          </a:p>
          <a:p>
            <a:r>
              <a:rPr lang="en-US" altLang="ko-KR" dirty="0" smtClean="0"/>
              <a:t>y</a:t>
            </a:r>
            <a:r>
              <a:rPr lang="ko-KR" altLang="en-US" dirty="0" smtClean="0"/>
              <a:t> </a:t>
            </a:r>
            <a:r>
              <a:rPr lang="en-US" altLang="ko-KR" dirty="0"/>
              <a:t>= </a:t>
            </a:r>
            <a:r>
              <a:rPr lang="en-US" altLang="ko-KR" dirty="0" smtClean="0"/>
              <a:t>[1, 3, 5, ?, ?]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66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43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케라스로</a:t>
            </a:r>
            <a:r>
              <a:rPr lang="ko-KR" altLang="en-US" dirty="0" smtClean="0"/>
              <a:t> 예측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234933" y="1193960"/>
            <a:ext cx="8603852" cy="5151503"/>
          </a:xfrm>
        </p:spPr>
        <p:txBody>
          <a:bodyPr/>
          <a:lstStyle/>
          <a:p>
            <a:r>
              <a:rPr lang="ko-KR" altLang="en-US" dirty="0" err="1" smtClean="0"/>
              <a:t>케라스와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numpy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r>
              <a:rPr lang="ko-KR" altLang="en-US" dirty="0" smtClean="0"/>
              <a:t>학습에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 데이터</a:t>
            </a:r>
            <a:endParaRPr lang="en-US" altLang="ko-KR" dirty="0" smtClean="0"/>
          </a:p>
          <a:p>
            <a:pPr lvl="1"/>
            <a:r>
              <a:rPr lang="en-US" altLang="ko-KR" dirty="0"/>
              <a:t>x</a:t>
            </a:r>
            <a:r>
              <a:rPr lang="ko-KR" altLang="en-US" dirty="0"/>
              <a:t> </a:t>
            </a:r>
            <a:r>
              <a:rPr lang="en-US" altLang="ko-KR" dirty="0"/>
              <a:t>= [</a:t>
            </a:r>
            <a:r>
              <a:rPr lang="en-US" altLang="ko-KR" dirty="0">
                <a:solidFill>
                  <a:srgbClr val="FF0000"/>
                </a:solidFill>
              </a:rPr>
              <a:t>0</a:t>
            </a:r>
            <a:r>
              <a:rPr lang="en-US" altLang="ko-KR" dirty="0"/>
              <a:t>, </a:t>
            </a:r>
            <a:r>
              <a:rPr lang="en-US" altLang="ko-KR" dirty="0">
                <a:solidFill>
                  <a:srgbClr val="FF0000"/>
                </a:solidFill>
              </a:rPr>
              <a:t>1</a:t>
            </a:r>
            <a:r>
              <a:rPr lang="en-US" altLang="ko-KR" dirty="0"/>
              <a:t>, </a:t>
            </a:r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en-US" altLang="ko-KR" dirty="0"/>
              <a:t>, 3, 4]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x[:3]</a:t>
            </a:r>
            <a:endParaRPr lang="en-US" altLang="ko-KR" dirty="0"/>
          </a:p>
          <a:p>
            <a:pPr lvl="1"/>
            <a:r>
              <a:rPr lang="en-US" altLang="ko-KR" dirty="0"/>
              <a:t>y</a:t>
            </a:r>
            <a:r>
              <a:rPr lang="ko-KR" altLang="en-US" dirty="0"/>
              <a:t> </a:t>
            </a:r>
            <a:r>
              <a:rPr lang="en-US" altLang="ko-KR" dirty="0"/>
              <a:t>= [</a:t>
            </a:r>
            <a:r>
              <a:rPr lang="en-US" altLang="ko-KR" dirty="0">
                <a:solidFill>
                  <a:srgbClr val="FF0000"/>
                </a:solidFill>
              </a:rPr>
              <a:t>1</a:t>
            </a:r>
            <a:r>
              <a:rPr lang="en-US" altLang="ko-KR" dirty="0"/>
              <a:t>, </a:t>
            </a:r>
            <a:r>
              <a:rPr lang="en-US" altLang="ko-KR" dirty="0">
                <a:solidFill>
                  <a:srgbClr val="FF0000"/>
                </a:solidFill>
              </a:rPr>
              <a:t>3</a:t>
            </a:r>
            <a:r>
              <a:rPr lang="en-US" altLang="ko-KR" dirty="0"/>
              <a:t>, </a:t>
            </a:r>
            <a:r>
              <a:rPr lang="en-US" altLang="ko-KR" dirty="0" smtClean="0">
                <a:solidFill>
                  <a:srgbClr val="FF0000"/>
                </a:solidFill>
              </a:rPr>
              <a:t>5</a:t>
            </a:r>
            <a:r>
              <a:rPr lang="en-US" altLang="ko-KR" dirty="0" smtClean="0"/>
              <a:t>, </a:t>
            </a:r>
            <a:r>
              <a:rPr lang="en-US" altLang="ko-KR" dirty="0"/>
              <a:t>?, </a:t>
            </a:r>
            <a:r>
              <a:rPr lang="en-US" altLang="ko-KR" dirty="0" smtClean="0"/>
              <a:t>?]</a:t>
            </a:r>
          </a:p>
          <a:p>
            <a:pPr lvl="2"/>
            <a:r>
              <a:rPr lang="en-US" altLang="ko-KR" dirty="0" smtClean="0"/>
              <a:t>y[:3]</a:t>
            </a:r>
          </a:p>
          <a:p>
            <a:r>
              <a:rPr lang="ko-KR" altLang="en-US" dirty="0" smtClean="0"/>
              <a:t>예측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뒤</a:t>
            </a:r>
            <a:r>
              <a:rPr lang="en-US" altLang="ko-KR" dirty="0" smtClean="0"/>
              <a:t> 2</a:t>
            </a:r>
            <a:r>
              <a:rPr lang="ko-KR" altLang="en-US" dirty="0" smtClean="0"/>
              <a:t>개 데이터 사용 </a:t>
            </a:r>
            <a:endParaRPr lang="en-US" altLang="ko-KR" dirty="0" smtClean="0"/>
          </a:p>
          <a:p>
            <a:pPr lvl="1"/>
            <a:r>
              <a:rPr lang="en-US" altLang="ko-KR" dirty="0"/>
              <a:t>x</a:t>
            </a:r>
            <a:r>
              <a:rPr lang="ko-KR" altLang="en-US" dirty="0"/>
              <a:t> </a:t>
            </a:r>
            <a:r>
              <a:rPr lang="en-US" altLang="ko-KR" dirty="0"/>
              <a:t>= [0, 1, 2, </a:t>
            </a:r>
            <a:r>
              <a:rPr lang="en-US" altLang="ko-KR" dirty="0">
                <a:solidFill>
                  <a:srgbClr val="00B0F0"/>
                </a:solidFill>
              </a:rPr>
              <a:t>3</a:t>
            </a:r>
            <a:r>
              <a:rPr lang="en-US" altLang="ko-KR" dirty="0"/>
              <a:t>, </a:t>
            </a:r>
            <a:r>
              <a:rPr lang="en-US" altLang="ko-KR" dirty="0">
                <a:solidFill>
                  <a:srgbClr val="00B0F0"/>
                </a:solidFill>
              </a:rPr>
              <a:t>4</a:t>
            </a:r>
            <a:r>
              <a:rPr lang="en-US" altLang="ko-KR" dirty="0"/>
              <a:t>] </a:t>
            </a:r>
          </a:p>
          <a:p>
            <a:pPr lvl="2"/>
            <a:r>
              <a:rPr lang="en-US" altLang="ko-KR" dirty="0" smtClean="0"/>
              <a:t>x[3:]</a:t>
            </a:r>
            <a:endParaRPr lang="en-US" altLang="ko-KR" dirty="0"/>
          </a:p>
          <a:p>
            <a:pPr lvl="1"/>
            <a:r>
              <a:rPr lang="en-US" altLang="ko-KR" dirty="0"/>
              <a:t>y</a:t>
            </a:r>
            <a:r>
              <a:rPr lang="ko-KR" altLang="en-US" dirty="0"/>
              <a:t> </a:t>
            </a:r>
            <a:r>
              <a:rPr lang="en-US" altLang="ko-KR" dirty="0"/>
              <a:t>= [1, 3, </a:t>
            </a:r>
            <a:r>
              <a:rPr lang="en-US" altLang="ko-KR" dirty="0" smtClean="0"/>
              <a:t>5, </a:t>
            </a:r>
            <a:r>
              <a:rPr lang="en-US" altLang="ko-KR" dirty="0">
                <a:solidFill>
                  <a:srgbClr val="00B0F0"/>
                </a:solidFill>
              </a:rPr>
              <a:t>?</a:t>
            </a:r>
            <a:r>
              <a:rPr lang="en-US" altLang="ko-KR" dirty="0"/>
              <a:t>, </a:t>
            </a:r>
            <a:r>
              <a:rPr lang="en-US" altLang="ko-KR" dirty="0">
                <a:solidFill>
                  <a:srgbClr val="00B0F0"/>
                </a:solidFill>
              </a:rPr>
              <a:t>?</a:t>
            </a:r>
            <a:r>
              <a:rPr lang="en-US" altLang="ko-KR" dirty="0"/>
              <a:t>]</a:t>
            </a:r>
          </a:p>
          <a:p>
            <a:pPr lvl="2"/>
            <a:r>
              <a:rPr lang="en-US" altLang="ko-KR" dirty="0" smtClean="0"/>
              <a:t>y[3:]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0" y="-48399"/>
            <a:ext cx="65" cy="5539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311711" y="1305244"/>
            <a:ext cx="562810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>
                <a:solidFill>
                  <a:srgbClr val="AF00DB"/>
                </a:solidFill>
                <a:latin typeface="Courier New" panose="02070309020205020404" pitchFamily="49" charset="0"/>
              </a:rPr>
              <a:t>import</a:t>
            </a:r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tensorflow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100" dirty="0">
                <a:solidFill>
                  <a:srgbClr val="AF00DB"/>
                </a:solidFill>
                <a:latin typeface="Courier New" panose="02070309020205020404" pitchFamily="49" charset="0"/>
              </a:rPr>
              <a:t>as</a:t>
            </a:r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</a:t>
            </a:r>
            <a:endParaRPr lang="en-US" altLang="ko-KR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AF00DB"/>
                </a:solidFill>
                <a:latin typeface="Courier New" panose="02070309020205020404" pitchFamily="49" charset="0"/>
              </a:rPr>
              <a:t>import</a:t>
            </a:r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numpy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100" dirty="0">
                <a:solidFill>
                  <a:srgbClr val="AF00DB"/>
                </a:solidFill>
                <a:latin typeface="Courier New" panose="02070309020205020404" pitchFamily="49" charset="0"/>
              </a:rPr>
              <a:t>as</a:t>
            </a:r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np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훈련과 테스트 데이터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x = 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np.array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0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2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4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])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y = 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np.array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5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7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9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]) 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#y = x * 2 + 1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 err="1">
                <a:solidFill>
                  <a:srgbClr val="008000"/>
                </a:solidFill>
                <a:latin typeface="Courier New" panose="02070309020205020404" pitchFamily="49" charset="0"/>
              </a:rPr>
              <a:t>인공신경망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 모델 사용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model = 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tf.keras.models.Sequential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 err="1">
                <a:solidFill>
                  <a:srgbClr val="008000"/>
                </a:solidFill>
                <a:latin typeface="Courier New" panose="02070309020205020404" pitchFamily="49" charset="0"/>
              </a:rPr>
              <a:t>은닉계층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 하나 추가 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model.add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tf.keras.layers.Dense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input_shape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,)))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모델의 </a:t>
            </a:r>
            <a:r>
              <a:rPr lang="ko-KR" altLang="en-US" sz="1100" dirty="0" err="1">
                <a:solidFill>
                  <a:srgbClr val="008000"/>
                </a:solidFill>
                <a:latin typeface="Courier New" panose="02070309020205020404" pitchFamily="49" charset="0"/>
              </a:rPr>
              <a:t>패라미터를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 지정하고 모델 구조를 생성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최적화 알고리즘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: 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확률적 경사 </a:t>
            </a:r>
            <a:r>
              <a:rPr lang="ko-KR" altLang="en-US" sz="1100" dirty="0" err="1">
                <a:solidFill>
                  <a:srgbClr val="008000"/>
                </a:solidFill>
                <a:latin typeface="Courier New" panose="02070309020205020404" pitchFamily="49" charset="0"/>
              </a:rPr>
              <a:t>하강법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(SGD: Stochastic Gradient Descent)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손실 함수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(loss function): 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평균제곱오차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(MSE: Mean Square Error)  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</a:t>
            </a:r>
            <a:r>
              <a:rPr lang="en-US" altLang="ko-KR" sz="1100" dirty="0" err="1">
                <a:solidFill>
                  <a:srgbClr val="795E26"/>
                </a:solidFill>
                <a:latin typeface="Courier New" panose="02070309020205020404" pitchFamily="49" charset="0"/>
              </a:rPr>
              <a:t>compile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100" dirty="0">
                <a:solidFill>
                  <a:srgbClr val="A31515"/>
                </a:solidFill>
                <a:latin typeface="Courier New" panose="02070309020205020404" pitchFamily="49" charset="0"/>
              </a:rPr>
              <a:t>'SGD'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100" dirty="0" err="1">
                <a:solidFill>
                  <a:srgbClr val="A31515"/>
                </a:solidFill>
                <a:latin typeface="Courier New" panose="02070309020205020404" pitchFamily="49" charset="0"/>
              </a:rPr>
              <a:t>mse</a:t>
            </a:r>
            <a:r>
              <a:rPr lang="en-US" altLang="ko-KR" sz="11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생성된 모델로 훈련 자료로 입력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(x[:2])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과 출력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(y[:2])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을 사용하여 학습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키워드 매개변수 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epoch(</a:t>
            </a:r>
            <a:r>
              <a:rPr lang="ko-KR" altLang="en-US" sz="1100" dirty="0" err="1">
                <a:solidFill>
                  <a:srgbClr val="008000"/>
                </a:solidFill>
                <a:latin typeface="Courier New" panose="02070309020205020404" pitchFamily="49" charset="0"/>
              </a:rPr>
              <a:t>에퐄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): 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훈련반복횟수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키워드 매개변수 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verbose: 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학습진행사항 표시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model.fit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(x[: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], y[: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], epochs=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1000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verbose=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0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테스트 자료의 결과를 출력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100" dirty="0">
                <a:solidFill>
                  <a:srgbClr val="A31515"/>
                </a:solidFill>
                <a:latin typeface="Courier New" panose="02070309020205020404" pitchFamily="49" charset="0"/>
              </a:rPr>
              <a:t>'Targets(</a:t>
            </a:r>
            <a:r>
              <a:rPr lang="ko-KR" altLang="en-US" sz="1100" dirty="0">
                <a:solidFill>
                  <a:srgbClr val="A31515"/>
                </a:solidFill>
                <a:latin typeface="Courier New" panose="02070309020205020404" pitchFamily="49" charset="0"/>
              </a:rPr>
              <a:t>정답</a:t>
            </a:r>
            <a:r>
              <a:rPr lang="en-US" altLang="ko-KR" sz="1100" dirty="0">
                <a:solidFill>
                  <a:srgbClr val="A31515"/>
                </a:solidFill>
                <a:latin typeface="Courier New" panose="02070309020205020404" pitchFamily="49" charset="0"/>
              </a:rPr>
              <a:t>):'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y[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:])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학습된 모델로 테스트 자료로 결과를 예측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100" dirty="0" err="1">
                <a:solidFill>
                  <a:srgbClr val="008000"/>
                </a:solidFill>
                <a:latin typeface="Courier New" panose="02070309020205020404" pitchFamily="49" charset="0"/>
              </a:rPr>
              <a:t>model.predict</a:t>
            </a:r>
            <a:r>
              <a:rPr lang="en-US" altLang="ko-KR" sz="1100" dirty="0">
                <a:solidFill>
                  <a:srgbClr val="008000"/>
                </a:solidFill>
                <a:latin typeface="Courier New" panose="02070309020205020404" pitchFamily="49" charset="0"/>
              </a:rPr>
              <a:t>)</a:t>
            </a:r>
            <a:r>
              <a:rPr lang="ko-KR" altLang="en-US" sz="1100" dirty="0">
                <a:solidFill>
                  <a:srgbClr val="008000"/>
                </a:solidFill>
                <a:latin typeface="Courier New" panose="02070309020205020404" pitchFamily="49" charset="0"/>
              </a:rPr>
              <a:t>하여 출력</a:t>
            </a:r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100" dirty="0">
                <a:solidFill>
                  <a:srgbClr val="A31515"/>
                </a:solidFill>
                <a:latin typeface="Courier New" panose="02070309020205020404" pitchFamily="49" charset="0"/>
              </a:rPr>
              <a:t>'Predictions(</a:t>
            </a:r>
            <a:r>
              <a:rPr lang="ko-KR" altLang="en-US" sz="1100" dirty="0">
                <a:solidFill>
                  <a:srgbClr val="A31515"/>
                </a:solidFill>
                <a:latin typeface="Courier New" panose="02070309020205020404" pitchFamily="49" charset="0"/>
              </a:rPr>
              <a:t>예측</a:t>
            </a:r>
            <a:r>
              <a:rPr lang="en-US" altLang="ko-KR" sz="1100" dirty="0">
                <a:solidFill>
                  <a:srgbClr val="A31515"/>
                </a:solidFill>
                <a:latin typeface="Courier New" panose="02070309020205020404" pitchFamily="49" charset="0"/>
              </a:rPr>
              <a:t>):'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model.predict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(x[</a:t>
            </a:r>
            <a:r>
              <a:rPr lang="en-US" altLang="ko-KR" sz="11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:]).flatten())</a:t>
            </a:r>
            <a:endParaRPr lang="en-US" altLang="ko-KR" sz="11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62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44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가장 간단히 </a:t>
            </a:r>
            <a:r>
              <a:rPr lang="ko-KR" altLang="en-US" dirty="0" err="1" smtClean="0"/>
              <a:t>입력층과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출력층</a:t>
            </a:r>
            <a:r>
              <a:rPr lang="ko-KR" altLang="en-US" dirty="0" smtClean="0"/>
              <a:t> 구성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297075" y="1193960"/>
            <a:ext cx="5501559" cy="5151503"/>
          </a:xfrm>
        </p:spPr>
        <p:txBody>
          <a:bodyPr/>
          <a:lstStyle/>
          <a:p>
            <a:r>
              <a:rPr lang="en-US" altLang="ko-KR" dirty="0" smtClean="0"/>
              <a:t>y[3:]</a:t>
            </a:r>
            <a:r>
              <a:rPr lang="ko-KR" altLang="en-US" dirty="0" smtClean="0"/>
              <a:t>의</a:t>
            </a:r>
            <a:r>
              <a:rPr lang="en-US" altLang="ko-KR" dirty="0" smtClean="0"/>
              <a:t> 2</a:t>
            </a:r>
            <a:r>
              <a:rPr lang="ko-KR" altLang="en-US" dirty="0" smtClean="0"/>
              <a:t>개 값을 맞추는 </a:t>
            </a:r>
            <a:r>
              <a:rPr lang="ko-KR" altLang="en-US" dirty="0" err="1" smtClean="0"/>
              <a:t>인공신경망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먼저 모델에서 </a:t>
            </a:r>
            <a:r>
              <a:rPr lang="en-US" altLang="ko-KR" dirty="0" smtClean="0"/>
              <a:t>W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b</a:t>
            </a:r>
            <a:r>
              <a:rPr lang="ko-KR" altLang="en-US" dirty="0" smtClean="0"/>
              <a:t>를 구함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완전연결계층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fully connected or dense layer</a:t>
            </a:r>
          </a:p>
          <a:p>
            <a:pPr lvl="3"/>
            <a:r>
              <a:rPr lang="ko-KR" altLang="en-US" dirty="0" smtClean="0"/>
              <a:t>입력 벡터에 가중치 벡터를 </a:t>
            </a:r>
            <a:r>
              <a:rPr lang="ko-KR" altLang="en-US" dirty="0" err="1" smtClean="0"/>
              <a:t>내적하고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편향값을</a:t>
            </a:r>
            <a:r>
              <a:rPr lang="ko-KR" altLang="en-US" dirty="0" smtClean="0"/>
              <a:t> 빼주는 연산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5387682" y="4591223"/>
            <a:ext cx="3362881" cy="1293727"/>
            <a:chOff x="5334414" y="4795415"/>
            <a:chExt cx="3362881" cy="1293727"/>
          </a:xfrm>
        </p:grpSpPr>
        <p:sp>
          <p:nvSpPr>
            <p:cNvPr id="6" name="타원 5"/>
            <p:cNvSpPr/>
            <p:nvPr/>
          </p:nvSpPr>
          <p:spPr>
            <a:xfrm>
              <a:off x="6382329" y="4913732"/>
              <a:ext cx="1214244" cy="115049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437373" y="5288922"/>
              <a:ext cx="1106393" cy="40011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 smtClean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ahoma" pitchFamily="34" charset="0"/>
                </a:rPr>
                <a:t>Wx</a:t>
              </a:r>
              <a:r>
                <a:rPr lang="en-US" altLang="ko-KR" sz="2000" b="1" dirty="0" smtClean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ahoma" pitchFamily="34" charset="0"/>
                </a:rPr>
                <a:t> + b</a:t>
              </a:r>
              <a:endParaRPr lang="ko-KR" altLang="en-US" sz="20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endParaRPr>
            </a:p>
          </p:txBody>
        </p:sp>
        <p:cxnSp>
          <p:nvCxnSpPr>
            <p:cNvPr id="10" name="직선 화살표 연결선 9"/>
            <p:cNvCxnSpPr>
              <a:stCxn id="6" idx="6"/>
            </p:cNvCxnSpPr>
            <p:nvPr/>
          </p:nvCxnSpPr>
          <p:spPr>
            <a:xfrm flipV="1">
              <a:off x="7596573" y="5488977"/>
              <a:ext cx="72539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8374771" y="5261604"/>
              <a:ext cx="322524" cy="40011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altLang="ko-KR" sz="2000" b="1" smtClean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ahoma" pitchFamily="34" charset="0"/>
                </a:rPr>
                <a:t>y</a:t>
              </a:r>
              <a:endParaRPr lang="ko-KR" altLang="en-US" sz="20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37679" y="5689032"/>
              <a:ext cx="322524" cy="40011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ahoma" pitchFamily="34" charset="0"/>
                </a:rPr>
                <a:t>x</a:t>
              </a:r>
              <a:endParaRPr lang="ko-KR" altLang="en-US" sz="20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34414" y="4795415"/>
              <a:ext cx="344966" cy="40011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ahoma" pitchFamily="34" charset="0"/>
                </a:rPr>
                <a:t>b</a:t>
              </a:r>
              <a:endParaRPr lang="ko-KR" altLang="en-US" sz="20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endParaRPr>
            </a:p>
          </p:txBody>
        </p:sp>
        <p:cxnSp>
          <p:nvCxnSpPr>
            <p:cNvPr id="14" name="직선 화살표 연결선 13"/>
            <p:cNvCxnSpPr/>
            <p:nvPr/>
          </p:nvCxnSpPr>
          <p:spPr>
            <a:xfrm>
              <a:off x="5634562" y="4995471"/>
              <a:ext cx="747767" cy="2876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/>
            <p:cNvCxnSpPr/>
            <p:nvPr/>
          </p:nvCxnSpPr>
          <p:spPr>
            <a:xfrm flipV="1">
              <a:off x="5665488" y="5661714"/>
              <a:ext cx="716841" cy="2810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795181" y="5602201"/>
              <a:ext cx="444352" cy="400110"/>
            </a:xfrm>
            <a:prstGeom prst="rect">
              <a:avLst/>
            </a:prstGeom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ahoma" pitchFamily="34" charset="0"/>
                </a:rPr>
                <a:t>W</a:t>
              </a:r>
              <a:endParaRPr lang="ko-KR" altLang="en-US" sz="2000" b="1" dirty="0" smtClean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>
            <a:off x="306357" y="2842254"/>
            <a:ext cx="5656823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AF00DB"/>
                </a:solidFill>
                <a:latin typeface="Courier New" panose="02070309020205020404" pitchFamily="49" charset="0"/>
              </a:rPr>
              <a:t>import</a:t>
            </a:r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tensorflow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>
                <a:solidFill>
                  <a:srgbClr val="AF00DB"/>
                </a:solidFill>
                <a:latin typeface="Courier New" panose="02070309020205020404" pitchFamily="49" charset="0"/>
              </a:rPr>
              <a:t>as</a:t>
            </a:r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</a:t>
            </a:r>
            <a:endParaRPr lang="en-US" altLang="ko-KR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AF00DB"/>
                </a:solidFill>
                <a:latin typeface="Courier New" panose="02070309020205020404" pitchFamily="49" charset="0"/>
              </a:rPr>
              <a:t>import</a:t>
            </a:r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numpy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>
                <a:solidFill>
                  <a:srgbClr val="AF00DB"/>
                </a:solidFill>
                <a:latin typeface="Courier New" panose="02070309020205020404" pitchFamily="49" charset="0"/>
              </a:rPr>
              <a:t>as</a:t>
            </a:r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np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훈련과 테스트 데이터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x =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np.array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2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4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y =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np.array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5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7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9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]) 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#y = x * 2 + 1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 err="1">
                <a:solidFill>
                  <a:srgbClr val="008000"/>
                </a:solidFill>
                <a:latin typeface="Courier New" panose="02070309020205020404" pitchFamily="49" charset="0"/>
              </a:rPr>
              <a:t>인공신경망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 모델 사용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model =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tf.keras.models.Sequential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 err="1">
                <a:solidFill>
                  <a:srgbClr val="008000"/>
                </a:solidFill>
                <a:latin typeface="Courier New" panose="02070309020205020404" pitchFamily="49" charset="0"/>
              </a:rPr>
              <a:t>은닉계층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 하나 추가 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model.add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tf.keras.layers.Dense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input_shape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,)))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모델의 </a:t>
            </a:r>
            <a:r>
              <a:rPr lang="ko-KR" altLang="en-US" sz="1200" dirty="0" err="1">
                <a:solidFill>
                  <a:srgbClr val="008000"/>
                </a:solidFill>
                <a:latin typeface="Courier New" panose="02070309020205020404" pitchFamily="49" charset="0"/>
              </a:rPr>
              <a:t>패라미터를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 </a:t>
            </a:r>
            <a:r>
              <a:rPr lang="ko-KR" altLang="en-US" sz="1200" dirty="0" smtClean="0">
                <a:solidFill>
                  <a:srgbClr val="008000"/>
                </a:solidFill>
                <a:latin typeface="Courier New" panose="02070309020205020404" pitchFamily="49" charset="0"/>
              </a:rPr>
              <a:t>지정한 후 학습</a:t>
            </a:r>
            <a:endParaRPr lang="en-US" altLang="ko-KR" sz="1200" dirty="0" smtClean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Model.</a:t>
            </a:r>
            <a:r>
              <a:rPr lang="en-US" altLang="ko-KR" sz="1200" dirty="0" err="1" smtClean="0">
                <a:solidFill>
                  <a:srgbClr val="795E26"/>
                </a:solidFill>
                <a:latin typeface="Courier New" panose="02070309020205020404" pitchFamily="49" charset="0"/>
              </a:rPr>
              <a:t>compile</a:t>
            </a:r>
            <a:r>
              <a:rPr lang="en-US" altLang="ko-KR" sz="1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 smtClean="0">
                <a:solidFill>
                  <a:srgbClr val="A31515"/>
                </a:solidFill>
                <a:latin typeface="Courier New" panose="02070309020205020404" pitchFamily="49" charset="0"/>
              </a:rPr>
              <a:t>＇SGD＇</a:t>
            </a:r>
            <a:r>
              <a:rPr lang="en-US" altLang="ko-KR" sz="1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 smtClean="0">
                <a:solidFill>
                  <a:srgbClr val="A31515"/>
                </a:solidFill>
                <a:latin typeface="Courier New" panose="02070309020205020404" pitchFamily="49" charset="0"/>
              </a:rPr>
              <a:t>＇</a:t>
            </a:r>
            <a:r>
              <a:rPr lang="en-US" altLang="ko-KR" sz="1200" dirty="0" err="1" smtClean="0">
                <a:solidFill>
                  <a:srgbClr val="A31515"/>
                </a:solidFill>
                <a:latin typeface="Courier New" panose="02070309020205020404" pitchFamily="49" charset="0"/>
              </a:rPr>
              <a:t>mse</a:t>
            </a:r>
            <a:r>
              <a:rPr lang="en-US" altLang="ko-KR" sz="1200" dirty="0" smtClean="0">
                <a:solidFill>
                  <a:srgbClr val="A31515"/>
                </a:solidFill>
                <a:latin typeface="Courier New" panose="02070309020205020404" pitchFamily="49" charset="0"/>
              </a:rPr>
              <a:t>＇</a:t>
            </a:r>
            <a:r>
              <a:rPr lang="en-US" altLang="ko-KR" sz="1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endParaRPr lang="en-US" altLang="ko-KR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Model.fit</a:t>
            </a:r>
            <a:r>
              <a:rPr lang="en-US" altLang="ko-KR" sz="1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(x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[: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], y[: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], epochs=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1000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verbose=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 smtClean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 smtClean="0">
                <a:solidFill>
                  <a:srgbClr val="A31515"/>
                </a:solidFill>
                <a:latin typeface="Courier New" panose="02070309020205020404" pitchFamily="49" charset="0"/>
              </a:rPr>
              <a:t>＇Targets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(</a:t>
            </a:r>
            <a:r>
              <a:rPr lang="ko-KR" altLang="en-US" sz="1200" dirty="0">
                <a:solidFill>
                  <a:srgbClr val="A31515"/>
                </a:solidFill>
                <a:latin typeface="Courier New" panose="02070309020205020404" pitchFamily="49" charset="0"/>
              </a:rPr>
              <a:t>정답</a:t>
            </a:r>
            <a:r>
              <a:rPr lang="en-US" altLang="ko-KR" sz="1200" dirty="0" smtClean="0">
                <a:solidFill>
                  <a:srgbClr val="A31515"/>
                </a:solidFill>
                <a:latin typeface="Courier New" panose="02070309020205020404" pitchFamily="49" charset="0"/>
              </a:rPr>
              <a:t>):＇</a:t>
            </a:r>
            <a:r>
              <a:rPr lang="en-US" altLang="ko-KR" sz="1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y[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:])</a:t>
            </a:r>
          </a:p>
          <a:p>
            <a:r>
              <a:rPr lang="en-US" altLang="ko-KR" sz="1200" dirty="0" smtClean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'Predictions(</a:t>
            </a:r>
            <a:r>
              <a:rPr lang="ko-KR" altLang="en-US" sz="1200" dirty="0">
                <a:solidFill>
                  <a:srgbClr val="A31515"/>
                </a:solidFill>
                <a:latin typeface="Courier New" panose="02070309020205020404" pitchFamily="49" charset="0"/>
              </a:rPr>
              <a:t>예측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):'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model.predict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(x[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:]).flatten())</a:t>
            </a:r>
            <a:endParaRPr lang="en-US" altLang="ko-KR" sz="12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5137360" y="1112279"/>
            <a:ext cx="3654862" cy="3339983"/>
            <a:chOff x="5137360" y="1112279"/>
            <a:chExt cx="3654862" cy="3339983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37360" y="1112279"/>
              <a:ext cx="3654862" cy="3339983"/>
            </a:xfrm>
            <a:prstGeom prst="rect">
              <a:avLst/>
            </a:prstGeom>
          </p:spPr>
        </p:pic>
        <p:sp>
          <p:nvSpPr>
            <p:cNvPr id="15" name="직사각형 14"/>
            <p:cNvSpPr/>
            <p:nvPr/>
          </p:nvSpPr>
          <p:spPr>
            <a:xfrm rot="1490645">
              <a:off x="5451613" y="1723093"/>
              <a:ext cx="2388636" cy="639946"/>
            </a:xfrm>
            <a:prstGeom prst="rect">
              <a:avLst/>
            </a:prstGeom>
            <a:noFill/>
            <a:ln w="1905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71439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45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케라스로</a:t>
            </a:r>
            <a:r>
              <a:rPr lang="ko-KR" altLang="en-US" dirty="0"/>
              <a:t> </a:t>
            </a:r>
            <a:r>
              <a:rPr lang="ko-KR" altLang="en-US" dirty="0" smtClean="0"/>
              <a:t>예측 순서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① </a:t>
            </a:r>
            <a:r>
              <a:rPr lang="ko-KR" altLang="en-US" dirty="0" err="1" smtClean="0"/>
              <a:t>케라스</a:t>
            </a:r>
            <a:r>
              <a:rPr lang="ko-KR" altLang="en-US" dirty="0" smtClean="0"/>
              <a:t> 패키지 </a:t>
            </a:r>
            <a:r>
              <a:rPr lang="ko-KR" altLang="en-US" dirty="0" err="1" smtClean="0"/>
              <a:t>임포트</a:t>
            </a:r>
            <a:endParaRPr lang="en-US" altLang="ko-KR" dirty="0" smtClean="0"/>
          </a:p>
          <a:p>
            <a:pPr lvl="1"/>
            <a:r>
              <a:rPr lang="en-US" altLang="ko-KR" dirty="0"/>
              <a:t>import </a:t>
            </a:r>
            <a:r>
              <a:rPr lang="en-US" altLang="ko-KR" dirty="0" err="1"/>
              <a:t>tensorflow</a:t>
            </a:r>
            <a:r>
              <a:rPr lang="en-US" altLang="ko-KR" dirty="0"/>
              <a:t> as </a:t>
            </a:r>
            <a:r>
              <a:rPr lang="en-US" altLang="ko-KR" dirty="0" err="1"/>
              <a:t>tf</a:t>
            </a:r>
            <a:endParaRPr lang="en-US" altLang="ko-KR" dirty="0"/>
          </a:p>
          <a:p>
            <a:pPr lvl="1"/>
            <a:r>
              <a:rPr lang="en-US" altLang="ko-KR" dirty="0"/>
              <a:t>import </a:t>
            </a:r>
            <a:r>
              <a:rPr lang="en-US" altLang="ko-KR" dirty="0" err="1"/>
              <a:t>numpy</a:t>
            </a:r>
            <a:r>
              <a:rPr lang="en-US" altLang="ko-KR" dirty="0"/>
              <a:t> as np</a:t>
            </a:r>
          </a:p>
          <a:p>
            <a:r>
              <a:rPr lang="ko-KR" altLang="en-US" dirty="0" smtClean="0"/>
              <a:t>② 데이터 지정</a:t>
            </a:r>
            <a:endParaRPr lang="en-US" altLang="ko-KR" dirty="0" smtClean="0"/>
          </a:p>
          <a:p>
            <a:pPr lvl="1"/>
            <a:r>
              <a:rPr lang="es-ES" altLang="ko-KR" dirty="0"/>
              <a:t>x = numpy.array([0, 1, 2, 3, 4])</a:t>
            </a:r>
          </a:p>
          <a:p>
            <a:pPr lvl="1"/>
            <a:r>
              <a:rPr lang="es-ES" altLang="ko-KR" dirty="0"/>
              <a:t>y = numpy.array([1, 3, 5, 7, 9]) #y = x * 2 + </a:t>
            </a:r>
            <a:r>
              <a:rPr lang="es-ES" altLang="ko-KR" dirty="0" smtClean="0"/>
              <a:t>1</a:t>
            </a:r>
            <a:endParaRPr lang="en-US" altLang="ko-KR" dirty="0" smtClean="0"/>
          </a:p>
          <a:p>
            <a:r>
              <a:rPr lang="ko-KR" altLang="en-US" dirty="0" smtClean="0"/>
              <a:t>③ </a:t>
            </a:r>
            <a:r>
              <a:rPr lang="ko-KR" altLang="en-US" dirty="0" err="1" smtClean="0"/>
              <a:t>인공신경망</a:t>
            </a:r>
            <a:r>
              <a:rPr lang="ko-KR" altLang="en-US" dirty="0" smtClean="0"/>
              <a:t> 모델 구성</a:t>
            </a:r>
            <a:endParaRPr lang="en-US" altLang="ko-KR" dirty="0" smtClean="0"/>
          </a:p>
          <a:p>
            <a:pPr lvl="1"/>
            <a:r>
              <a:rPr lang="en-US" altLang="ko-KR" dirty="0"/>
              <a:t>model = </a:t>
            </a:r>
            <a:r>
              <a:rPr lang="en-US" altLang="ko-KR" dirty="0" err="1" smtClean="0"/>
              <a:t>tf.keras.models.Sequential</a:t>
            </a:r>
            <a:r>
              <a:rPr lang="en-US" altLang="ko-KR" dirty="0"/>
              <a:t>()</a:t>
            </a:r>
          </a:p>
          <a:p>
            <a:pPr lvl="1"/>
            <a:r>
              <a:rPr lang="en-US" altLang="ko-KR" dirty="0" err="1" smtClean="0"/>
              <a:t>model.add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tf.keras.layers.Dense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출력수</a:t>
            </a:r>
            <a:r>
              <a:rPr lang="en-US" altLang="ko-KR" dirty="0" smtClean="0"/>
              <a:t>, </a:t>
            </a:r>
            <a:r>
              <a:rPr lang="en-US" altLang="ko-KR" dirty="0" err="1"/>
              <a:t>input_shape</a:t>
            </a:r>
            <a:r>
              <a:rPr lang="en-US" altLang="ko-KR" dirty="0" smtClean="0"/>
              <a:t>=(</a:t>
            </a:r>
            <a:r>
              <a:rPr lang="ko-KR" altLang="en-US" dirty="0" err="1" smtClean="0"/>
              <a:t>입력수</a:t>
            </a:r>
            <a:r>
              <a:rPr lang="en-US" altLang="ko-KR" dirty="0" smtClean="0"/>
              <a:t>,)))</a:t>
            </a:r>
          </a:p>
          <a:p>
            <a:r>
              <a:rPr lang="ko-KR" altLang="en-US" dirty="0"/>
              <a:t>④ </a:t>
            </a:r>
            <a:r>
              <a:rPr lang="ko-KR" altLang="en-US" dirty="0" smtClean="0"/>
              <a:t>최적화 방법과 손실 함수 지정해 </a:t>
            </a:r>
            <a:r>
              <a:rPr lang="ko-KR" altLang="en-US" dirty="0" err="1" smtClean="0"/>
              <a:t>인공신경망</a:t>
            </a:r>
            <a:r>
              <a:rPr lang="ko-KR" altLang="en-US" dirty="0" smtClean="0"/>
              <a:t> </a:t>
            </a:r>
            <a:r>
              <a:rPr lang="ko-KR" altLang="en-US" dirty="0"/>
              <a:t>모델 </a:t>
            </a:r>
            <a:r>
              <a:rPr lang="ko-KR" altLang="en-US" dirty="0" smtClean="0"/>
              <a:t>생성</a:t>
            </a:r>
            <a:endParaRPr lang="en-US" altLang="ko-KR" dirty="0"/>
          </a:p>
          <a:p>
            <a:pPr lvl="1"/>
            <a:r>
              <a:rPr lang="en-US" altLang="ko-KR" dirty="0" err="1" smtClean="0"/>
              <a:t>model.compile</a:t>
            </a:r>
            <a:r>
              <a:rPr lang="en-US" altLang="ko-KR" dirty="0"/>
              <a:t>(</a:t>
            </a:r>
            <a:r>
              <a:rPr lang="ko-KR" altLang="en-US" dirty="0"/>
              <a:t>＇</a:t>
            </a:r>
            <a:r>
              <a:rPr lang="en-US" altLang="ko-KR" dirty="0"/>
              <a:t>SGD</a:t>
            </a:r>
            <a:r>
              <a:rPr lang="ko-KR" altLang="en-US" dirty="0"/>
              <a:t>＇</a:t>
            </a:r>
            <a:r>
              <a:rPr lang="en-US" altLang="ko-KR" dirty="0"/>
              <a:t>, </a:t>
            </a:r>
            <a:r>
              <a:rPr lang="ko-KR" altLang="en-US" dirty="0"/>
              <a:t>＇</a:t>
            </a:r>
            <a:r>
              <a:rPr lang="en-US" altLang="ko-KR" dirty="0" err="1"/>
              <a:t>mse</a:t>
            </a:r>
            <a:r>
              <a:rPr lang="ko-KR" altLang="en-US" dirty="0"/>
              <a:t>＇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r>
              <a:rPr lang="ko-KR" altLang="en-US" dirty="0"/>
              <a:t>⑤ 생성된 </a:t>
            </a:r>
            <a:r>
              <a:rPr lang="ko-KR" altLang="en-US" dirty="0" smtClean="0"/>
              <a:t>모델로 훈련 데이터 학습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model.fit</a:t>
            </a:r>
            <a:r>
              <a:rPr lang="en-US" altLang="ko-KR" dirty="0" smtClean="0"/>
              <a:t>(…)</a:t>
            </a:r>
          </a:p>
          <a:p>
            <a:r>
              <a:rPr lang="ko-KR" altLang="en-US" dirty="0"/>
              <a:t>⑥ 성능 평가</a:t>
            </a:r>
          </a:p>
          <a:p>
            <a:pPr lvl="1"/>
            <a:r>
              <a:rPr lang="en-US" altLang="ko-KR" dirty="0" err="1" smtClean="0"/>
              <a:t>model.evaluate</a:t>
            </a:r>
            <a:r>
              <a:rPr lang="en-US" altLang="ko-KR" dirty="0" smtClean="0"/>
              <a:t>(…)</a:t>
            </a:r>
          </a:p>
          <a:p>
            <a:r>
              <a:rPr lang="ko-KR" altLang="en-US" dirty="0"/>
              <a:t>⑦ </a:t>
            </a:r>
            <a:r>
              <a:rPr lang="ko-KR" altLang="en-US" dirty="0" smtClean="0"/>
              <a:t>테스트 </a:t>
            </a:r>
            <a:r>
              <a:rPr lang="ko-KR" altLang="en-US" dirty="0"/>
              <a:t>데이터로 결과 </a:t>
            </a:r>
            <a:r>
              <a:rPr lang="ko-KR" altLang="en-US" dirty="0" smtClean="0"/>
              <a:t>예측</a:t>
            </a:r>
            <a:endParaRPr lang="en-US" altLang="ko-KR" dirty="0" smtClean="0"/>
          </a:p>
          <a:p>
            <a:pPr lvl="1"/>
            <a:r>
              <a:rPr lang="en-US" altLang="ko-KR" dirty="0" err="1"/>
              <a:t>model.predict</a:t>
            </a:r>
            <a:r>
              <a:rPr lang="en-US" altLang="ko-KR" dirty="0"/>
              <a:t>(…)</a:t>
            </a:r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2700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46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전 소스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78636" y="1024836"/>
            <a:ext cx="759484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AF00DB"/>
                </a:solidFill>
                <a:latin typeface="Courier New" panose="02070309020205020404" pitchFamily="49" charset="0"/>
              </a:rPr>
              <a:t>import</a:t>
            </a:r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tensorflow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>
                <a:solidFill>
                  <a:srgbClr val="AF00DB"/>
                </a:solidFill>
                <a:latin typeface="Courier New" panose="02070309020205020404" pitchFamily="49" charset="0"/>
              </a:rPr>
              <a:t>as</a:t>
            </a:r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</a:t>
            </a:r>
            <a:endParaRPr lang="en-US" altLang="ko-KR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AF00DB"/>
                </a:solidFill>
                <a:latin typeface="Courier New" panose="02070309020205020404" pitchFamily="49" charset="0"/>
              </a:rPr>
              <a:t>import</a:t>
            </a:r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numpy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>
                <a:solidFill>
                  <a:srgbClr val="AF00DB"/>
                </a:solidFill>
                <a:latin typeface="Courier New" panose="02070309020205020404" pitchFamily="49" charset="0"/>
              </a:rPr>
              <a:t>as</a:t>
            </a:r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np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훈련과 테스트 데이터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x =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np.array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2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4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y =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np.array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5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7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9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]) 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#y = x * 2 + 1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 err="1">
                <a:solidFill>
                  <a:srgbClr val="008000"/>
                </a:solidFill>
                <a:latin typeface="Courier New" panose="02070309020205020404" pitchFamily="49" charset="0"/>
              </a:rPr>
              <a:t>인공신경망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 모델 사용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model =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tf.keras.models.Sequential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 err="1">
                <a:solidFill>
                  <a:srgbClr val="008000"/>
                </a:solidFill>
                <a:latin typeface="Courier New" panose="02070309020205020404" pitchFamily="49" charset="0"/>
              </a:rPr>
              <a:t>은닉계층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 하나 추가 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model.add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tf.keras.layers.Dense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input_shape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=(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,)))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모델의 </a:t>
            </a:r>
            <a:r>
              <a:rPr lang="ko-KR" altLang="en-US" sz="1200" dirty="0" err="1">
                <a:solidFill>
                  <a:srgbClr val="008000"/>
                </a:solidFill>
                <a:latin typeface="Courier New" panose="02070309020205020404" pitchFamily="49" charset="0"/>
              </a:rPr>
              <a:t>패라미터를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 지정하고 모델 구조를 생성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최적화 알고리즘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: 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확률적 경사 </a:t>
            </a:r>
            <a:r>
              <a:rPr lang="ko-KR" altLang="en-US" sz="1200" dirty="0" err="1">
                <a:solidFill>
                  <a:srgbClr val="008000"/>
                </a:solidFill>
                <a:latin typeface="Courier New" panose="02070309020205020404" pitchFamily="49" charset="0"/>
              </a:rPr>
              <a:t>하강법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(SGD: Stochastic Gradient Descent)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손실 함수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(loss function): 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평균제곱오차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(MSE: Mean Square Error)  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</a:t>
            </a:r>
            <a:r>
              <a:rPr lang="en-US" altLang="ko-KR" sz="1200" dirty="0" err="1">
                <a:solidFill>
                  <a:srgbClr val="795E26"/>
                </a:solidFill>
                <a:latin typeface="Courier New" panose="02070309020205020404" pitchFamily="49" charset="0"/>
              </a:rPr>
              <a:t>compile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'SGD'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 err="1">
                <a:solidFill>
                  <a:srgbClr val="A31515"/>
                </a:solidFill>
                <a:latin typeface="Courier New" panose="02070309020205020404" pitchFamily="49" charset="0"/>
              </a:rPr>
              <a:t>mse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생성된 모델로 훈련 자료로 입력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(x[:2])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과 출력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(y[:2])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을 사용하여 학습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키워드 매개변수 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epoch(</a:t>
            </a:r>
            <a:r>
              <a:rPr lang="ko-KR" altLang="en-US" sz="1200" dirty="0" err="1">
                <a:solidFill>
                  <a:srgbClr val="008000"/>
                </a:solidFill>
                <a:latin typeface="Courier New" panose="02070309020205020404" pitchFamily="49" charset="0"/>
              </a:rPr>
              <a:t>에퐄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): 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훈련반복횟수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키워드 매개변수 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verbose: 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학습진행사항 표시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model.fit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(x[: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], y[: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], epochs=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1000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verbose=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테스트 자료의 결과를 출력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'Targets(</a:t>
            </a:r>
            <a:r>
              <a:rPr lang="ko-KR" altLang="en-US" sz="1200" dirty="0">
                <a:solidFill>
                  <a:srgbClr val="A31515"/>
                </a:solidFill>
                <a:latin typeface="Courier New" panose="02070309020205020404" pitchFamily="49" charset="0"/>
              </a:rPr>
              <a:t>정답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):'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y[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:])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/>
            </a:r>
            <a:b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#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학습된 모델로 테스트 자료로 결과를 예측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 err="1">
                <a:solidFill>
                  <a:srgbClr val="008000"/>
                </a:solidFill>
                <a:latin typeface="Courier New" panose="02070309020205020404" pitchFamily="49" charset="0"/>
              </a:rPr>
              <a:t>model.predict</a:t>
            </a:r>
            <a:r>
              <a:rPr lang="en-US" altLang="ko-KR" sz="1200" dirty="0">
                <a:solidFill>
                  <a:srgbClr val="008000"/>
                </a:solidFill>
                <a:latin typeface="Courier New" panose="02070309020205020404" pitchFamily="49" charset="0"/>
              </a:rPr>
              <a:t>)</a:t>
            </a:r>
            <a:r>
              <a:rPr lang="ko-KR" altLang="en-US" sz="1200" dirty="0">
                <a:solidFill>
                  <a:srgbClr val="008000"/>
                </a:solidFill>
                <a:latin typeface="Courier New" panose="02070309020205020404" pitchFamily="49" charset="0"/>
              </a:rPr>
              <a:t>하여 출력</a:t>
            </a:r>
            <a:endParaRPr lang="ko-KR" altLang="en-US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'Predictions(</a:t>
            </a:r>
            <a:r>
              <a:rPr lang="ko-KR" altLang="en-US" sz="1200" dirty="0">
                <a:solidFill>
                  <a:srgbClr val="A31515"/>
                </a:solidFill>
                <a:latin typeface="Courier New" panose="02070309020205020404" pitchFamily="49" charset="0"/>
              </a:rPr>
              <a:t>예측</a:t>
            </a:r>
            <a:r>
              <a:rPr lang="en-US" altLang="ko-KR" sz="1200" dirty="0">
                <a:solidFill>
                  <a:srgbClr val="A31515"/>
                </a:solidFill>
                <a:latin typeface="Courier New" panose="02070309020205020404" pitchFamily="49" charset="0"/>
              </a:rPr>
              <a:t>):'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model.predict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(x[</a:t>
            </a:r>
            <a:r>
              <a:rPr lang="en-US" altLang="ko-KR" sz="1200" dirty="0">
                <a:solidFill>
                  <a:srgbClr val="09885A"/>
                </a:solidFill>
                <a:latin typeface="Courier New" panose="02070309020205020404" pitchFamily="49" charset="0"/>
              </a:rPr>
              <a:t>3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:]).flatten())</a:t>
            </a:r>
            <a:endParaRPr lang="en-US" altLang="ko-KR" sz="12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3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선형 회귀와 </a:t>
            </a:r>
            <a:r>
              <a:rPr lang="ko-KR" altLang="en-US" dirty="0" err="1"/>
              <a:t>로지스틱</a:t>
            </a:r>
            <a:r>
              <a:rPr lang="ko-KR" altLang="en-US" dirty="0"/>
              <a:t> 회귀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단순 </a:t>
            </a:r>
            <a:r>
              <a:rPr lang="ko-KR" altLang="en-US" dirty="0"/>
              <a:t>선형 회귀 분석</a:t>
            </a:r>
            <a:r>
              <a:rPr lang="en-US" altLang="ko-KR" dirty="0"/>
              <a:t>(Simple Linear Regression Analysis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입력</a:t>
            </a:r>
            <a:r>
              <a:rPr lang="en-US" altLang="ko-KR" dirty="0" smtClean="0"/>
              <a:t>: </a:t>
            </a:r>
            <a:r>
              <a:rPr lang="ko-KR" altLang="en-US" dirty="0" smtClean="0"/>
              <a:t>특징이 하나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출력</a:t>
            </a:r>
            <a:r>
              <a:rPr lang="en-US" altLang="ko-KR" dirty="0" smtClean="0"/>
              <a:t>: </a:t>
            </a:r>
            <a:r>
              <a:rPr lang="ko-KR" altLang="en-US" dirty="0" smtClean="0"/>
              <a:t>하나의 값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키로 몸무게 추정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다중 </a:t>
            </a:r>
            <a:r>
              <a:rPr lang="ko-KR" altLang="en-US" dirty="0"/>
              <a:t>선형 회귀 분석</a:t>
            </a:r>
            <a:r>
              <a:rPr lang="en-US" altLang="ko-KR" dirty="0"/>
              <a:t>(Multiple Linear Regression Analysis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입력</a:t>
            </a:r>
            <a:r>
              <a:rPr lang="en-US" altLang="ko-KR" dirty="0"/>
              <a:t>: </a:t>
            </a:r>
            <a:r>
              <a:rPr lang="ko-KR" altLang="en-US" dirty="0" smtClean="0"/>
              <a:t>특징이 여러 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출력</a:t>
            </a:r>
            <a:r>
              <a:rPr lang="en-US" altLang="ko-KR" dirty="0"/>
              <a:t>: </a:t>
            </a:r>
            <a:r>
              <a:rPr lang="ko-KR" altLang="en-US" dirty="0"/>
              <a:t>하나의 </a:t>
            </a:r>
            <a:r>
              <a:rPr lang="ko-KR" altLang="en-US" dirty="0" smtClean="0"/>
              <a:t>값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역세권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아파트 평수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주소로 아파트값을 추정 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marL="457200" lvl="1" indent="0">
              <a:buNone/>
            </a:pPr>
            <a:endParaRPr lang="en-US" altLang="ko-KR" dirty="0"/>
          </a:p>
          <a:p>
            <a:r>
              <a:rPr lang="ko-KR" altLang="en-US" dirty="0" err="1" smtClean="0"/>
              <a:t>로지스틱</a:t>
            </a:r>
            <a:r>
              <a:rPr lang="ko-KR" altLang="en-US" dirty="0" smtClean="0"/>
              <a:t> </a:t>
            </a:r>
            <a:r>
              <a:rPr lang="ko-KR" altLang="en-US" dirty="0"/>
              <a:t>회귀</a:t>
            </a:r>
            <a:r>
              <a:rPr lang="en-US" altLang="ko-KR" dirty="0"/>
              <a:t>(Logistic Regression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이진 분류</a:t>
            </a:r>
            <a:r>
              <a:rPr lang="en-US" altLang="ko-KR" dirty="0"/>
              <a:t>(Binary Classification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입력</a:t>
            </a:r>
            <a:r>
              <a:rPr lang="en-US" altLang="ko-KR" dirty="0"/>
              <a:t>: </a:t>
            </a:r>
            <a:r>
              <a:rPr lang="ko-KR" altLang="en-US" dirty="0" smtClean="0"/>
              <a:t>하나 또는 여러 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출력</a:t>
            </a:r>
            <a:r>
              <a:rPr lang="en-US" altLang="ko-KR" dirty="0"/>
              <a:t>: </a:t>
            </a:r>
            <a:r>
              <a:rPr lang="en-US" altLang="ko-KR" dirty="0" smtClean="0"/>
              <a:t>0 </a:t>
            </a:r>
            <a:r>
              <a:rPr lang="ko-KR" altLang="en-US" dirty="0" smtClean="0"/>
              <a:t>아니면 </a:t>
            </a:r>
            <a:r>
              <a:rPr lang="en-US" altLang="ko-KR" dirty="0" smtClean="0"/>
              <a:t>1</a:t>
            </a:r>
          </a:p>
          <a:p>
            <a:pPr lvl="2"/>
            <a:r>
              <a:rPr lang="ko-KR" altLang="en-US" dirty="0" smtClean="0"/>
              <a:t>타이타닉의 승객 정보로 죽음을 추정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5335" y="1674633"/>
            <a:ext cx="2590742" cy="58837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054" y="3847071"/>
            <a:ext cx="4883733" cy="48440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425" y="3473619"/>
            <a:ext cx="1610864" cy="238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77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인공지능이란</a:t>
            </a:r>
            <a:r>
              <a:rPr lang="en-US" altLang="ko-KR" dirty="0" smtClean="0"/>
              <a:t>? W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b </a:t>
            </a:r>
            <a:r>
              <a:rPr lang="ko-KR" altLang="en-US" dirty="0" smtClean="0"/>
              <a:t>구하기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다음</a:t>
            </a:r>
            <a:r>
              <a:rPr lang="en-US" altLang="ko-KR" dirty="0" smtClean="0"/>
              <a:t> </a:t>
            </a:r>
            <a:r>
              <a:rPr lang="ko-KR" altLang="en-US" dirty="0" smtClean="0"/>
              <a:t>식에서 가중치 </a:t>
            </a:r>
            <a:r>
              <a:rPr lang="en-US" altLang="ko-KR" dirty="0" smtClean="0"/>
              <a:t>W</a:t>
            </a:r>
            <a:r>
              <a:rPr lang="ko-KR" altLang="en-US" dirty="0" smtClean="0"/>
              <a:t>와 편향 </a:t>
            </a:r>
            <a:r>
              <a:rPr lang="en-US" altLang="ko-KR" dirty="0" smtClean="0"/>
              <a:t>b</a:t>
            </a:r>
            <a:r>
              <a:rPr lang="ko-KR" altLang="en-US" dirty="0" smtClean="0"/>
              <a:t>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구하기</a:t>
            </a:r>
            <a:r>
              <a:rPr lang="en-US" altLang="ko-KR" dirty="0" smtClean="0"/>
              <a:t> </a:t>
            </a:r>
          </a:p>
          <a:p>
            <a:pPr lvl="1"/>
            <a:r>
              <a:rPr lang="en-US" altLang="ko-KR" dirty="0" smtClean="0"/>
              <a:t>W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b</a:t>
            </a:r>
            <a:r>
              <a:rPr lang="ko-KR" altLang="en-US" dirty="0" smtClean="0"/>
              <a:t>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매개변수 함</a:t>
            </a:r>
            <a:r>
              <a:rPr lang="en-US" altLang="ko-KR" dirty="0" smtClean="0"/>
              <a:t> 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961" y="2627505"/>
            <a:ext cx="6725922" cy="355376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529" y="1890701"/>
            <a:ext cx="2943283" cy="66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70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주요 용어 정리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가설</a:t>
            </a:r>
            <a:r>
              <a:rPr lang="en-US" altLang="ko-KR" dirty="0" smtClean="0"/>
              <a:t>(</a:t>
            </a:r>
            <a:r>
              <a:rPr lang="en-US" altLang="ko-KR" dirty="0"/>
              <a:t>Hypothesis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가중치</a:t>
            </a:r>
            <a:r>
              <a:rPr lang="en-US" altLang="ko-KR" dirty="0" smtClean="0"/>
              <a:t>(weight)</a:t>
            </a:r>
            <a:r>
              <a:rPr lang="ko-KR" altLang="en-US" dirty="0" smtClean="0"/>
              <a:t>와 편향</a:t>
            </a:r>
            <a:r>
              <a:rPr lang="en-US" altLang="ko-KR" dirty="0" smtClean="0"/>
              <a:t>(bias)</a:t>
            </a:r>
          </a:p>
          <a:p>
            <a:pPr lvl="1"/>
            <a:r>
              <a:rPr lang="ko-KR" altLang="en-US" dirty="0" smtClean="0"/>
              <a:t>기울기와 절편</a:t>
            </a:r>
            <a:endParaRPr lang="en-US" altLang="ko-KR" dirty="0" smtClean="0"/>
          </a:p>
          <a:p>
            <a:r>
              <a:rPr lang="ko-KR" altLang="en-US" dirty="0" smtClean="0"/>
              <a:t>손실 </a:t>
            </a:r>
            <a:r>
              <a:rPr lang="ko-KR" altLang="en-US" dirty="0"/>
              <a:t>함수</a:t>
            </a:r>
            <a:r>
              <a:rPr lang="en-US" altLang="ko-KR" dirty="0"/>
              <a:t>(Loss Function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MSE(Mean Square Error </a:t>
            </a:r>
            <a:r>
              <a:rPr lang="ko-KR" altLang="en-US" dirty="0" smtClean="0"/>
              <a:t>평균제곱오차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Categorical </a:t>
            </a:r>
            <a:r>
              <a:rPr lang="en-US" altLang="ko-KR" dirty="0" err="1" smtClean="0"/>
              <a:t>crossentropy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Sparse </a:t>
            </a:r>
            <a:r>
              <a:rPr lang="en-US" altLang="ko-KR" dirty="0"/>
              <a:t>Categorical </a:t>
            </a:r>
            <a:r>
              <a:rPr lang="en-US" altLang="ko-KR" dirty="0" err="1"/>
              <a:t>crossentropy</a:t>
            </a:r>
            <a:endParaRPr lang="en-US" altLang="ko-KR" dirty="0" smtClean="0"/>
          </a:p>
          <a:p>
            <a:r>
              <a:rPr lang="ko-KR" altLang="en-US" dirty="0" smtClean="0"/>
              <a:t>경사 </a:t>
            </a:r>
            <a:r>
              <a:rPr lang="ko-KR" altLang="en-US" dirty="0" err="1"/>
              <a:t>하강법</a:t>
            </a:r>
            <a:r>
              <a:rPr lang="en-US" altLang="ko-KR" dirty="0"/>
              <a:t>(Gradient Descent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내리막 경사 따라 가기</a:t>
            </a:r>
            <a:endParaRPr lang="en-US" altLang="ko-KR" dirty="0" smtClean="0"/>
          </a:p>
          <a:p>
            <a:r>
              <a:rPr lang="ko-KR" altLang="en-US" dirty="0" err="1" smtClean="0"/>
              <a:t>학습률</a:t>
            </a:r>
            <a:r>
              <a:rPr lang="en-US" altLang="ko-KR" dirty="0" smtClean="0"/>
              <a:t>(learning rate)</a:t>
            </a:r>
          </a:p>
          <a:p>
            <a:pPr lvl="1"/>
            <a:r>
              <a:rPr lang="ko-KR" altLang="en-US" dirty="0" smtClean="0"/>
              <a:t>대표적인 </a:t>
            </a:r>
            <a:r>
              <a:rPr lang="ko-KR" altLang="en-US" dirty="0" err="1" smtClean="0"/>
              <a:t>하이퍼패러미터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3716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선형</a:t>
            </a:r>
            <a:r>
              <a:rPr lang="en-US" altLang="ko-KR" dirty="0" smtClean="0"/>
              <a:t> </a:t>
            </a:r>
            <a:r>
              <a:rPr lang="ko-KR" altLang="en-US" dirty="0" smtClean="0"/>
              <a:t>회귀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Linear regression</a:t>
            </a:r>
          </a:p>
          <a:p>
            <a:pPr lvl="1"/>
            <a:r>
              <a:rPr lang="ko-KR" altLang="en-US" dirty="0" smtClean="0"/>
              <a:t>데이터의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경향성을 가장 잘 설명하는 하나의 직선을 예측하는 방법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Y = </a:t>
            </a:r>
            <a:r>
              <a:rPr lang="en-US" altLang="ko-KR" dirty="0" err="1" smtClean="0"/>
              <a:t>aX</a:t>
            </a:r>
            <a:r>
              <a:rPr lang="en-US" altLang="ko-KR" dirty="0" smtClean="0"/>
              <a:t> + b</a:t>
            </a:r>
          </a:p>
          <a:p>
            <a:pPr lvl="3"/>
            <a:r>
              <a:rPr lang="ko-KR" altLang="en-US" dirty="0" smtClean="0"/>
              <a:t>기울기 </a:t>
            </a:r>
            <a:r>
              <a:rPr lang="en-US" altLang="ko-KR" dirty="0" smtClean="0"/>
              <a:t>a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절편인 </a:t>
            </a:r>
            <a:r>
              <a:rPr lang="en-US" altLang="ko-KR" dirty="0" smtClean="0"/>
              <a:t>b</a:t>
            </a:r>
            <a:r>
              <a:rPr lang="ko-KR" altLang="en-US" dirty="0" smtClean="0"/>
              <a:t>를 구하는 것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국어와 수학 성적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키와 몸무게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치킨과 맥주의 판매량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기저귀와 맥주의 </a:t>
            </a:r>
            <a:r>
              <a:rPr lang="ko-KR" altLang="en-US" dirty="0"/>
              <a:t>판매량</a:t>
            </a:r>
            <a:endParaRPr lang="en-US" altLang="ko-KR" dirty="0"/>
          </a:p>
          <a:p>
            <a:r>
              <a:rPr lang="ko-KR" altLang="en-US" dirty="0" err="1" smtClean="0"/>
              <a:t>딥러닝</a:t>
            </a:r>
            <a:r>
              <a:rPr lang="ko-KR" altLang="en-US" dirty="0" smtClean="0"/>
              <a:t> 분야에서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선형 회귀</a:t>
            </a:r>
            <a:endParaRPr lang="en-US" altLang="ko-KR" dirty="0" smtClean="0"/>
          </a:p>
          <a:p>
            <a:pPr lvl="2"/>
            <a:r>
              <a:rPr lang="en-US" altLang="ko-KR" dirty="0"/>
              <a:t>Y = </a:t>
            </a:r>
            <a:r>
              <a:rPr lang="en-US" altLang="ko-KR" dirty="0" err="1" smtClean="0"/>
              <a:t>wX</a:t>
            </a:r>
            <a:r>
              <a:rPr lang="en-US" altLang="ko-KR" dirty="0" smtClean="0"/>
              <a:t> </a:t>
            </a:r>
            <a:r>
              <a:rPr lang="en-US" altLang="ko-KR" dirty="0"/>
              <a:t>+ b</a:t>
            </a:r>
          </a:p>
          <a:p>
            <a:pPr lvl="3"/>
            <a:r>
              <a:rPr lang="ko-KR" altLang="en-US" dirty="0" smtClean="0"/>
              <a:t>가중치 </a:t>
            </a:r>
            <a:r>
              <a:rPr lang="en-US" altLang="ko-KR" dirty="0" smtClean="0"/>
              <a:t>w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편향인 </a:t>
            </a:r>
            <a:r>
              <a:rPr lang="en-US" altLang="ko-KR" dirty="0"/>
              <a:t>b</a:t>
            </a:r>
            <a:r>
              <a:rPr lang="ko-KR" altLang="en-US" dirty="0" smtClean="0"/>
              <a:t>를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구하는 </a:t>
            </a:r>
            <a:r>
              <a:rPr lang="ko-KR" altLang="en-US" dirty="0"/>
              <a:t>것</a:t>
            </a:r>
            <a:endParaRPr lang="en-US" altLang="ko-KR" dirty="0" smtClean="0"/>
          </a:p>
        </p:txBody>
      </p:sp>
      <p:pic>
        <p:nvPicPr>
          <p:cNvPr id="1026" name="Picture 2" descr="https://upload.wikimedia.org/wikipedia/commons/b/be/Normdist_regress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463" y="2615529"/>
            <a:ext cx="4143007" cy="3404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76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4F3E208-3B10-45C3-AB64-9D3429F1AD1A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선형 회귀 문제 사례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공부 시간이 </a:t>
            </a:r>
            <a:r>
              <a:rPr lang="en-US" altLang="ko-KR" dirty="0"/>
              <a:t>x</a:t>
            </a:r>
            <a:r>
              <a:rPr lang="ko-KR" altLang="en-US" dirty="0"/>
              <a:t>라면</a:t>
            </a:r>
            <a:r>
              <a:rPr lang="en-US" altLang="ko-KR" dirty="0"/>
              <a:t>, </a:t>
            </a:r>
            <a:r>
              <a:rPr lang="ko-KR" altLang="en-US" dirty="0"/>
              <a:t>점수는 </a:t>
            </a:r>
            <a:r>
              <a:rPr lang="en-US" altLang="ko-KR" dirty="0" smtClean="0"/>
              <a:t>y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smtClean="0"/>
              <a:t>알려준 </a:t>
            </a:r>
            <a:r>
              <a:rPr lang="ko-KR" altLang="en-US" dirty="0"/>
              <a:t>데이터로부터 </a:t>
            </a:r>
            <a:r>
              <a:rPr lang="en-US" altLang="ko-KR" dirty="0"/>
              <a:t>x</a:t>
            </a:r>
            <a:r>
              <a:rPr lang="ko-KR" altLang="en-US" dirty="0"/>
              <a:t>와 </a:t>
            </a:r>
            <a:r>
              <a:rPr lang="en-US" altLang="ko-KR" dirty="0"/>
              <a:t>y</a:t>
            </a:r>
            <a:r>
              <a:rPr lang="ko-KR" altLang="en-US" dirty="0"/>
              <a:t>의 관계를 </a:t>
            </a:r>
            <a:r>
              <a:rPr lang="ko-KR" altLang="en-US" dirty="0" smtClean="0"/>
              <a:t>유추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학생이 </a:t>
            </a:r>
            <a:r>
              <a:rPr lang="en-US" altLang="ko-KR" dirty="0"/>
              <a:t>6</a:t>
            </a:r>
            <a:r>
              <a:rPr lang="ko-KR" altLang="en-US" dirty="0"/>
              <a:t>시간을 공부하였을 때의 </a:t>
            </a:r>
            <a:r>
              <a:rPr lang="ko-KR" altLang="en-US" dirty="0" smtClean="0"/>
              <a:t>성적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그리고 </a:t>
            </a:r>
            <a:r>
              <a:rPr lang="en-US" altLang="ko-KR" dirty="0"/>
              <a:t>7</a:t>
            </a:r>
            <a:r>
              <a:rPr lang="ko-KR" altLang="en-US" dirty="0"/>
              <a:t>시간</a:t>
            </a:r>
            <a:r>
              <a:rPr lang="en-US" altLang="ko-KR" dirty="0"/>
              <a:t>, 8</a:t>
            </a:r>
            <a:r>
              <a:rPr lang="ko-KR" altLang="en-US" dirty="0"/>
              <a:t>시간을 공부하였을 때의 성적을 </a:t>
            </a:r>
            <a:r>
              <a:rPr lang="ko-KR" altLang="en-US" dirty="0" smtClean="0"/>
              <a:t>예측</a:t>
            </a:r>
            <a:endParaRPr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562" y="2134415"/>
            <a:ext cx="2023346" cy="215388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162" y="1701428"/>
            <a:ext cx="5527957" cy="324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97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2632489c84d168ce21afdab9955b3694bd2f5c"/>
</p:tagLst>
</file>

<file path=ppt/theme/theme1.xml><?xml version="1.0" encoding="utf-8"?>
<a:theme xmlns:a="http://schemas.openxmlformats.org/drawingml/2006/main" name="Office 테마">
  <a:themeElements>
    <a:clrScheme name="사용자 지정 16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6633"/>
      </a:accent1>
      <a:accent2>
        <a:srgbClr val="DB4126"/>
      </a:accent2>
      <a:accent3>
        <a:srgbClr val="C5D64C"/>
      </a:accent3>
      <a:accent4>
        <a:srgbClr val="A4B543"/>
      </a:accent4>
      <a:accent5>
        <a:srgbClr val="175079"/>
      </a:accent5>
      <a:accent6>
        <a:srgbClr val="113654"/>
      </a:accent6>
      <a:hlink>
        <a:srgbClr val="A97848"/>
      </a:hlink>
      <a:folHlink>
        <a:srgbClr val="694B2D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/>
      <a:lstStyle>
        <a:defPPr>
          <a:defRPr sz="2000" b="1" dirty="0" smtClean="0">
            <a:solidFill>
              <a:srgbClr val="7030A0"/>
            </a:solidFill>
            <a:latin typeface="맑은 고딕" panose="020B0503020000020004" pitchFamily="50" charset="-127"/>
            <a:ea typeface="맑은 고딕" panose="020B0503020000020004" pitchFamily="50" charset="-127"/>
            <a:cs typeface="Tahoma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34204</TotalTime>
  <Words>3446</Words>
  <Application>Microsoft Office PowerPoint</Application>
  <PresentationFormat>화면 슬라이드 쇼(4:3)</PresentationFormat>
  <Paragraphs>509</Paragraphs>
  <Slides>46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46</vt:i4>
      </vt:variant>
    </vt:vector>
  </HeadingPairs>
  <TitlesOfParts>
    <vt:vector size="54" baseType="lpstr">
      <vt:lpstr>D2Coding</vt:lpstr>
      <vt:lpstr>나눔고딕</vt:lpstr>
      <vt:lpstr>맑은 고딕</vt:lpstr>
      <vt:lpstr>Arial</vt:lpstr>
      <vt:lpstr>Courier New</vt:lpstr>
      <vt:lpstr>Tahoma</vt:lpstr>
      <vt:lpstr>Office 테마</vt:lpstr>
      <vt:lpstr>디자인 사용자 지정</vt:lpstr>
      <vt:lpstr>PowerPoint 프레젠테이션</vt:lpstr>
      <vt:lpstr>회귀(regression)와 분류(classification)</vt:lpstr>
      <vt:lpstr>회귀의 어원</vt:lpstr>
      <vt:lpstr>PowerPoint 프레젠테이션</vt:lpstr>
      <vt:lpstr>선형 회귀와 로지스틱 회귀</vt:lpstr>
      <vt:lpstr>인공지능이란? W와 b 구하기</vt:lpstr>
      <vt:lpstr>주요 용어 정리</vt:lpstr>
      <vt:lpstr>선형 회귀</vt:lpstr>
      <vt:lpstr>선형 회귀 문제 사례</vt:lpstr>
      <vt:lpstr>가설</vt:lpstr>
      <vt:lpstr>손실 함수(Loss function)</vt:lpstr>
      <vt:lpstr>손실 함수: MSE</vt:lpstr>
      <vt:lpstr>손실 함수 MSE 이해</vt:lpstr>
      <vt:lpstr>손실 함수를 W와 b의 함수로 </vt:lpstr>
      <vt:lpstr>PowerPoint 프레젠테이션</vt:lpstr>
      <vt:lpstr>옵티마이저(Optimizer): 최적화 과정 </vt:lpstr>
      <vt:lpstr>손실과 가중치</vt:lpstr>
      <vt:lpstr>경사하강법</vt:lpstr>
      <vt:lpstr>가중치의 조정</vt:lpstr>
      <vt:lpstr>학습률</vt:lpstr>
      <vt:lpstr>적절한 학습률 설정</vt:lpstr>
      <vt:lpstr>초매개변수와 학습률</vt:lpstr>
      <vt:lpstr>학습률 실험</vt:lpstr>
      <vt:lpstr>cost가 가장 최소값을 가지게 하는 W를 찾는 일</vt:lpstr>
      <vt:lpstr>비용 함수와 최적의 W 구하기 </vt:lpstr>
      <vt:lpstr>계산 과정의 의미</vt:lpstr>
      <vt:lpstr>경사 하강법 정리</vt:lpstr>
      <vt:lpstr>손실 함수를 최소로 하는 W와 b 구하는 과정</vt:lpstr>
      <vt:lpstr>오차역전파 </vt:lpstr>
      <vt:lpstr>PowerPoint 프레젠테이션</vt:lpstr>
      <vt:lpstr>소스 파일</vt:lpstr>
      <vt:lpstr>선형 회귀 문제</vt:lpstr>
      <vt:lpstr>선형 회귀 케라스 구현(1)</vt:lpstr>
      <vt:lpstr>선형 회귀 케라스 구현(2)</vt:lpstr>
      <vt:lpstr>선형 회귀 모델 정보 </vt:lpstr>
      <vt:lpstr>선형 회귀 모델 학습(훈련)</vt:lpstr>
      <vt:lpstr>선형 회귀 모델 성능 평가 및 예측</vt:lpstr>
      <vt:lpstr>손실과 mae 시각화</vt:lpstr>
      <vt:lpstr>예측 값 시각화</vt:lpstr>
      <vt:lpstr>전 코드</vt:lpstr>
      <vt:lpstr>PowerPoint 프레젠테이션</vt:lpstr>
      <vt:lpstr>다음을 예측해 보세요</vt:lpstr>
      <vt:lpstr>케라스로 예측</vt:lpstr>
      <vt:lpstr>가장 간단히 입력층과 출력층 구성</vt:lpstr>
      <vt:lpstr>케라스로 예측 순서</vt:lpstr>
      <vt:lpstr>전 소스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www.pello.co.kr</dc:creator>
  <cp:lastModifiedBy>강 파이썬</cp:lastModifiedBy>
  <cp:revision>659</cp:revision>
  <dcterms:created xsi:type="dcterms:W3CDTF">2013-05-23T04:26:30Z</dcterms:created>
  <dcterms:modified xsi:type="dcterms:W3CDTF">2021-01-01T10:53:40Z</dcterms:modified>
</cp:coreProperties>
</file>

<file path=docProps/thumbnail.jpeg>
</file>